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21"/>
  </p:notesMasterIdLst>
  <p:handoutMasterIdLst>
    <p:handoutMasterId r:id="rId22"/>
  </p:handoutMasterIdLst>
  <p:sldIdLst>
    <p:sldId id="256" r:id="rId2"/>
    <p:sldId id="257" r:id="rId3"/>
    <p:sldId id="285" r:id="rId4"/>
    <p:sldId id="262" r:id="rId5"/>
    <p:sldId id="289" r:id="rId6"/>
    <p:sldId id="286" r:id="rId7"/>
    <p:sldId id="297" r:id="rId8"/>
    <p:sldId id="295" r:id="rId9"/>
    <p:sldId id="287" r:id="rId10"/>
    <p:sldId id="288" r:id="rId11"/>
    <p:sldId id="263" r:id="rId12"/>
    <p:sldId id="290" r:id="rId13"/>
    <p:sldId id="291" r:id="rId14"/>
    <p:sldId id="293" r:id="rId15"/>
    <p:sldId id="294" r:id="rId16"/>
    <p:sldId id="283" r:id="rId17"/>
    <p:sldId id="284" r:id="rId18"/>
    <p:sldId id="279" r:id="rId19"/>
    <p:sldId id="300" r:id="rId20"/>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E4D2"/>
    <a:srgbClr val="D87900"/>
    <a:srgbClr val="1B64A7"/>
    <a:srgbClr val="2AA6A0"/>
    <a:srgbClr val="1395A6"/>
    <a:srgbClr val="4C92D2"/>
    <a:srgbClr val="169BAB"/>
    <a:srgbClr val="4B9CD3"/>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AC23D-678A-643D-69F4-3CFA85F48DE4}" v="107" dt="2020-06-01T13:49:06.300"/>
    <p1510:client id="{D43B04BF-646A-BB52-B83F-4934413270F1}" v="2" dt="2020-06-01T13:29:23.862"/>
    <p1510:client id="{F7DCC1ED-66A7-7343-A2C6-A93E30DC5A20}" v="2872" dt="2020-06-01T13:59:28.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192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2446" tIns="46223" rIns="92446" bIns="46223" rtlCol="0"/>
          <a:lstStyle>
            <a:lvl1pPr algn="r">
              <a:defRPr sz="1200"/>
            </a:lvl1pPr>
          </a:lstStyle>
          <a:p>
            <a:fld id="{1A4B02EE-C66C-4782-A8E3-75FFA457A055}" type="datetimeFigureOut">
              <a:rPr lang="en-US" smtClean="0"/>
              <a:t>6/4/20</a:t>
            </a:fld>
            <a:endParaRPr lang="en-US"/>
          </a:p>
        </p:txBody>
      </p:sp>
      <p:sp>
        <p:nvSpPr>
          <p:cNvPr id="4" name="Footer Placeholder 3"/>
          <p:cNvSpPr>
            <a:spLocks noGrp="1"/>
          </p:cNvSpPr>
          <p:nvPr>
            <p:ph type="ftr" sz="quarter" idx="2"/>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6433"/>
          </a:xfrm>
          <a:prstGeom prst="rect">
            <a:avLst/>
          </a:prstGeom>
        </p:spPr>
        <p:txBody>
          <a:bodyPr vert="horz" lIns="92446" tIns="46223" rIns="92446" bIns="46223" rtlCol="0" anchor="b"/>
          <a:lstStyle>
            <a:lvl1pPr algn="r">
              <a:defRPr sz="1200"/>
            </a:lvl1pPr>
          </a:lstStyle>
          <a:p>
            <a:fld id="{B8BF792F-6A10-4C48-9BD4-1879C5CA8322}" type="slidenum">
              <a:rPr lang="en-US" smtClean="0"/>
              <a:t>‹#›</a:t>
            </a:fld>
            <a:endParaRPr lang="en-US"/>
          </a:p>
        </p:txBody>
      </p:sp>
    </p:spTree>
    <p:extLst>
      <p:ext uri="{BB962C8B-B14F-4D97-AF65-F5344CB8AC3E}">
        <p14:creationId xmlns:p14="http://schemas.microsoft.com/office/powerpoint/2010/main" val="2042798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1"/>
            <a:ext cx="3037840" cy="466434"/>
          </a:xfrm>
          <a:prstGeom prst="rect">
            <a:avLst/>
          </a:prstGeom>
        </p:spPr>
        <p:txBody>
          <a:bodyPr vert="horz" lIns="92446" tIns="46223" rIns="92446" bIns="46223" rtlCol="0"/>
          <a:lstStyle>
            <a:lvl1pPr algn="r">
              <a:defRPr sz="1200"/>
            </a:lvl1pPr>
          </a:lstStyle>
          <a:p>
            <a:fld id="{B5619F11-6FD3-4484-B164-C918BA711F05}" type="datetimeFigureOut">
              <a:rPr lang="en-US" smtClean="0"/>
              <a:t>6/4/20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73893"/>
            <a:ext cx="5608320" cy="3660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a:defRPr sz="1200"/>
            </a:lvl1pPr>
          </a:lstStyle>
          <a:p>
            <a:fld id="{9F79CE1D-6703-4242-8524-DAF606DCCEDF}" type="slidenum">
              <a:rPr lang="en-US" smtClean="0"/>
              <a:t>‹#›</a:t>
            </a:fld>
            <a:endParaRPr lang="en-US"/>
          </a:p>
        </p:txBody>
      </p:sp>
    </p:spTree>
    <p:extLst>
      <p:ext uri="{BB962C8B-B14F-4D97-AF65-F5344CB8AC3E}">
        <p14:creationId xmlns:p14="http://schemas.microsoft.com/office/powerpoint/2010/main" val="324576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9CE1D-6703-4242-8524-DAF606DCCEDF}" type="slidenum">
              <a:rPr lang="en-US" smtClean="0"/>
              <a:t>4</a:t>
            </a:fld>
            <a:endParaRPr lang="en-US"/>
          </a:p>
        </p:txBody>
      </p:sp>
    </p:spTree>
    <p:extLst>
      <p:ext uri="{BB962C8B-B14F-4D97-AF65-F5344CB8AC3E}">
        <p14:creationId xmlns:p14="http://schemas.microsoft.com/office/powerpoint/2010/main" val="2892352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79CE1D-6703-4242-8524-DAF606DCCEDF}" type="slidenum">
              <a:rPr lang="en-US" smtClean="0"/>
              <a:t>19</a:t>
            </a:fld>
            <a:endParaRPr lang="en-US"/>
          </a:p>
        </p:txBody>
      </p:sp>
    </p:spTree>
    <p:extLst>
      <p:ext uri="{BB962C8B-B14F-4D97-AF65-F5344CB8AC3E}">
        <p14:creationId xmlns:p14="http://schemas.microsoft.com/office/powerpoint/2010/main" val="2378701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title-gri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1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5116513"/>
            <a:ext cx="9144000" cy="1741487"/>
          </a:xfrm>
          <a:prstGeom prst="rect">
            <a:avLst/>
          </a:prstGeom>
          <a:solidFill>
            <a:srgbClr val="4B9CD3"/>
          </a:solidFill>
          <a:ln>
            <a:solidFill>
              <a:srgbClr val="4B9CD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9" name="Picture 8" descr="banner-2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70338"/>
            <a:ext cx="91440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title-dotted-lin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009775"/>
            <a:ext cx="9144000" cy="8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Placeholder 22"/>
          <p:cNvSpPr>
            <a:spLocks noGrp="1"/>
          </p:cNvSpPr>
          <p:nvPr>
            <p:ph type="body" sz="quarter" idx="16"/>
          </p:nvPr>
        </p:nvSpPr>
        <p:spPr>
          <a:xfrm>
            <a:off x="457200" y="5749396"/>
            <a:ext cx="5368264" cy="883365"/>
          </a:xfrm>
        </p:spPr>
        <p:txBody>
          <a:bodyPr>
            <a:noAutofit/>
          </a:bodyPr>
          <a:lstStyle>
            <a:lvl1pPr>
              <a:spcBef>
                <a:spcPts val="168"/>
              </a:spcBef>
              <a:defRPr sz="2000" baseline="0">
                <a:solidFill>
                  <a:schemeClr val="bg1"/>
                </a:solidFill>
              </a:defRPr>
            </a:lvl1pPr>
            <a:lvl2pPr marL="285750" indent="0">
              <a:buNone/>
              <a:defRPr sz="2000">
                <a:solidFill>
                  <a:schemeClr val="bg1"/>
                </a:solidFill>
              </a:defRPr>
            </a:lvl2pPr>
            <a:lvl3pPr>
              <a:defRPr sz="2000">
                <a:solidFill>
                  <a:schemeClr val="accent4"/>
                </a:solidFill>
              </a:defRPr>
            </a:lvl3pPr>
            <a:lvl4pPr>
              <a:defRPr sz="2000">
                <a:solidFill>
                  <a:schemeClr val="accent4"/>
                </a:solidFill>
              </a:defRPr>
            </a:lvl4pPr>
            <a:lvl5pPr>
              <a:defRPr sz="2000">
                <a:solidFill>
                  <a:schemeClr val="accent4"/>
                </a:solidFill>
              </a:defRPr>
            </a:lvl5pPr>
          </a:lstStyle>
          <a:p>
            <a:pPr lvl="0"/>
            <a:r>
              <a:rPr lang="en-US"/>
              <a:t>Click to edit Master text styles</a:t>
            </a:r>
          </a:p>
        </p:txBody>
      </p:sp>
      <p:sp>
        <p:nvSpPr>
          <p:cNvPr id="16" name="Text Placeholder 20"/>
          <p:cNvSpPr>
            <a:spLocks noGrp="1"/>
          </p:cNvSpPr>
          <p:nvPr>
            <p:ph type="body" sz="quarter" idx="15"/>
          </p:nvPr>
        </p:nvSpPr>
        <p:spPr>
          <a:xfrm>
            <a:off x="457200" y="3012017"/>
            <a:ext cx="2133600" cy="365125"/>
          </a:xfrm>
        </p:spPr>
        <p:txBody>
          <a:bodyPr>
            <a:normAutofit/>
          </a:bodyPr>
          <a:lstStyle>
            <a:lvl1pPr>
              <a:defRPr sz="1500" baseline="0">
                <a:solidFill>
                  <a:srgbClr val="747F81"/>
                </a:solidFill>
              </a:defRPr>
            </a:lvl1pPr>
          </a:lstStyle>
          <a:p>
            <a:pPr lvl="0"/>
            <a:r>
              <a:rPr lang="en-US"/>
              <a:t>Click to edit Master text styles</a:t>
            </a:r>
          </a:p>
        </p:txBody>
      </p:sp>
      <p:sp>
        <p:nvSpPr>
          <p:cNvPr id="17" name="Title 1"/>
          <p:cNvSpPr>
            <a:spLocks noGrp="1"/>
          </p:cNvSpPr>
          <p:nvPr>
            <p:ph type="ctrTitle"/>
          </p:nvPr>
        </p:nvSpPr>
        <p:spPr>
          <a:xfrm>
            <a:off x="457200" y="388546"/>
            <a:ext cx="8229600" cy="857589"/>
          </a:xfrm>
        </p:spPr>
        <p:txBody>
          <a:bodyPr anchor="t"/>
          <a:lstStyle>
            <a:lvl1pPr>
              <a:defRPr sz="5000" b="0" i="0" baseline="0">
                <a:solidFill>
                  <a:srgbClr val="4B9CD3"/>
                </a:solidFill>
                <a:latin typeface="Avenir LT Std 95 Black"/>
                <a:cs typeface="Avenir LT Std 95 Black"/>
              </a:defRPr>
            </a:lvl1pPr>
          </a:lstStyle>
          <a:p>
            <a:r>
              <a:rPr lang="en-US"/>
              <a:t>Click to edit Master title style</a:t>
            </a:r>
          </a:p>
        </p:txBody>
      </p:sp>
      <p:sp>
        <p:nvSpPr>
          <p:cNvPr id="18" name="Subtitle 2"/>
          <p:cNvSpPr>
            <a:spLocks noGrp="1"/>
          </p:cNvSpPr>
          <p:nvPr>
            <p:ph type="subTitle" idx="1"/>
          </p:nvPr>
        </p:nvSpPr>
        <p:spPr>
          <a:xfrm>
            <a:off x="457200" y="2142080"/>
            <a:ext cx="8229600" cy="787387"/>
          </a:xfrm>
        </p:spPr>
        <p:txBody>
          <a:bodyPr>
            <a:normAutofit/>
          </a:bodyPr>
          <a:lstStyle>
            <a:lvl1pPr marL="0" marR="0" indent="0" algn="l" defTabSz="457200" rtl="0" eaLnBrk="1" fontAlgn="auto" latinLnBrk="0" hangingPunct="1">
              <a:lnSpc>
                <a:spcPct val="100000"/>
              </a:lnSpc>
              <a:spcBef>
                <a:spcPts val="768"/>
              </a:spcBef>
              <a:spcAft>
                <a:spcPts val="0"/>
              </a:spcAft>
              <a:buClr>
                <a:schemeClr val="accent2"/>
              </a:buClr>
              <a:buSzPct val="70000"/>
              <a:buFont typeface="Wingdings" charset="2"/>
              <a:buNone/>
              <a:tabLst/>
              <a:defRPr sz="22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ext Placeholder 28"/>
          <p:cNvSpPr>
            <a:spLocks noGrp="1"/>
          </p:cNvSpPr>
          <p:nvPr>
            <p:ph type="body" sz="quarter" idx="17"/>
          </p:nvPr>
        </p:nvSpPr>
        <p:spPr>
          <a:xfrm>
            <a:off x="457200" y="1328823"/>
            <a:ext cx="8229600" cy="633413"/>
          </a:xfrm>
        </p:spPr>
        <p:txBody>
          <a:bodyPr>
            <a:noAutofit/>
          </a:bodyPr>
          <a:lstStyle>
            <a:lvl1pPr>
              <a:defRPr sz="3600" b="0" i="0">
                <a:solidFill>
                  <a:srgbClr val="747F81"/>
                </a:solidFill>
                <a:latin typeface="Founders Grotesk Medium"/>
                <a:cs typeface="Founders Grotesk Medium"/>
              </a:defRPr>
            </a:lvl1pPr>
          </a:lstStyle>
          <a:p>
            <a:pPr lvl="0"/>
            <a:r>
              <a:rPr lang="en-US"/>
              <a:t>Click to edit Master text styles</a:t>
            </a:r>
          </a:p>
        </p:txBody>
      </p:sp>
      <p:pic>
        <p:nvPicPr>
          <p:cNvPr id="2" name="Picture 1" descr="Research_logo_white_h.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41225" y="5987650"/>
            <a:ext cx="2532888" cy="460248"/>
          </a:xfrm>
          <a:prstGeom prst="rect">
            <a:avLst/>
          </a:prstGeom>
        </p:spPr>
      </p:pic>
    </p:spTree>
    <p:extLst>
      <p:ext uri="{BB962C8B-B14F-4D97-AF65-F5344CB8AC3E}">
        <p14:creationId xmlns:p14="http://schemas.microsoft.com/office/powerpoint/2010/main" val="20089111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mun, Comparison">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4040188" cy="481541"/>
          </a:xfrm>
        </p:spPr>
        <p:txBody>
          <a:bodyPr anchor="b">
            <a:normAutofit/>
          </a:bodyPr>
          <a:lstStyle>
            <a:lvl1pPr marL="0" indent="0">
              <a:buNone/>
              <a:defRPr sz="22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53733"/>
            <a:ext cx="4040188" cy="3823958"/>
          </a:xfrm>
        </p:spPr>
        <p:txBody>
          <a:bodyPr/>
          <a:lstStyle>
            <a:lvl1pPr>
              <a:defRPr sz="2200"/>
            </a:lvl1pPr>
            <a:lvl2pPr>
              <a:buClr>
                <a:srgbClr val="169BAB"/>
              </a:buCl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27201"/>
            <a:ext cx="4041775"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0"/>
          </p:nvPr>
        </p:nvSpPr>
        <p:spPr>
          <a:xfrm>
            <a:off x="4644634" y="2358607"/>
            <a:ext cx="4040188" cy="3819084"/>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9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mun, Comparison,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4040188" cy="481541"/>
          </a:xfrm>
        </p:spPr>
        <p:txBody>
          <a:bodyPr anchor="b">
            <a:normAutofit/>
          </a:bodyPr>
          <a:lstStyle>
            <a:lvl1pPr marL="0" indent="0">
              <a:buNone/>
              <a:defRPr sz="22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727201"/>
            <a:ext cx="4041775"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p:cNvSpPr>
            <a:spLocks noGrp="1"/>
          </p:cNvSpPr>
          <p:nvPr>
            <p:ph type="body" sz="quarter" idx="12"/>
          </p:nvPr>
        </p:nvSpPr>
        <p:spPr>
          <a:xfrm>
            <a:off x="457200" y="5153224"/>
            <a:ext cx="4040188"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4646613" y="5153224"/>
            <a:ext cx="4040188"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2" name="Content Placeholder 3"/>
          <p:cNvSpPr>
            <a:spLocks noGrp="1"/>
          </p:cNvSpPr>
          <p:nvPr>
            <p:ph sz="half" idx="2"/>
          </p:nvPr>
        </p:nvSpPr>
        <p:spPr>
          <a:xfrm>
            <a:off x="457200" y="2353733"/>
            <a:ext cx="4040188" cy="2673098"/>
          </a:xfrm>
        </p:spPr>
        <p:txBody>
          <a:bodyPr/>
          <a:lstStyle>
            <a:lvl1pPr>
              <a:defRPr sz="2200"/>
            </a:lvl1pPr>
            <a:lvl2pPr>
              <a:buClr>
                <a:srgbClr val="169BAB"/>
              </a:buCl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0"/>
          </p:nvPr>
        </p:nvSpPr>
        <p:spPr>
          <a:xfrm>
            <a:off x="4644634" y="2358607"/>
            <a:ext cx="4040188" cy="2668224"/>
          </a:xfrm>
        </p:spPr>
        <p:txBody>
          <a:bodyPr/>
          <a:lstStyle>
            <a:lvl1pPr>
              <a:defRPr sz="22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955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mun, Comparison Object, Note">
    <p:spTree>
      <p:nvGrpSpPr>
        <p:cNvPr id="1" name=""/>
        <p:cNvGrpSpPr/>
        <p:nvPr/>
      </p:nvGrpSpPr>
      <p:grpSpPr>
        <a:xfrm>
          <a:off x="0" y="0"/>
          <a:ext cx="0" cy="0"/>
          <a:chOff x="0" y="0"/>
          <a:chExt cx="0" cy="0"/>
        </a:xfrm>
      </p:grpSpPr>
      <p:pic>
        <p:nvPicPr>
          <p:cNvPr id="9"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4040188" cy="481541"/>
          </a:xfrm>
        </p:spPr>
        <p:txBody>
          <a:bodyPr anchor="b">
            <a:normAutofit/>
          </a:bodyPr>
          <a:lstStyle>
            <a:lvl1pPr marL="0" indent="0">
              <a:buNone/>
              <a:defRPr sz="2200" b="0" i="0" baseline="0">
                <a:solidFill>
                  <a:srgbClr val="169BAB"/>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727201"/>
            <a:ext cx="4041775" cy="481541"/>
          </a:xfrm>
        </p:spPr>
        <p:txBody>
          <a:bodyPr anchor="b">
            <a:normAutofit/>
          </a:bodyPr>
          <a:lstStyle>
            <a:lvl1pPr marL="0" indent="0">
              <a:buNone/>
              <a:defRPr sz="2200" b="0" i="0">
                <a:solidFill>
                  <a:srgbClr val="D87900"/>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7"/>
          <p:cNvSpPr>
            <a:spLocks noGrp="1"/>
          </p:cNvSpPr>
          <p:nvPr>
            <p:ph sz="quarter" idx="10"/>
          </p:nvPr>
        </p:nvSpPr>
        <p:spPr>
          <a:xfrm>
            <a:off x="457200" y="2354261"/>
            <a:ext cx="4040187" cy="2667749"/>
          </a:xfrm>
        </p:spPr>
        <p:txBody>
          <a:bodyPr/>
          <a:lstStyle>
            <a:lvl1pPr marL="0" indent="0">
              <a:buFont typeface="Arial"/>
              <a:buNone/>
              <a:defRPr baseline="0"/>
            </a:lvl1pPr>
            <a:lvl5pPr marL="1719263" indent="0">
              <a:buNone/>
              <a:defRPr/>
            </a:lvl5pPr>
          </a:lstStyle>
          <a:p>
            <a:pPr lvl="0"/>
            <a:r>
              <a:rPr lang="en-US"/>
              <a:t>Click to edit Master text styles</a:t>
            </a:r>
          </a:p>
        </p:txBody>
      </p:sp>
      <p:sp>
        <p:nvSpPr>
          <p:cNvPr id="13" name="Content Placeholder 7"/>
          <p:cNvSpPr>
            <a:spLocks noGrp="1"/>
          </p:cNvSpPr>
          <p:nvPr>
            <p:ph sz="quarter" idx="11"/>
          </p:nvPr>
        </p:nvSpPr>
        <p:spPr>
          <a:xfrm>
            <a:off x="4645025" y="2354261"/>
            <a:ext cx="4041775" cy="2667749"/>
          </a:xfrm>
        </p:spPr>
        <p:txBody>
          <a:bodyPr/>
          <a:lstStyle/>
          <a:p>
            <a:pPr lvl="0"/>
            <a:r>
              <a:rPr lang="en-US"/>
              <a:t>Click to edit Master text styles</a:t>
            </a:r>
          </a:p>
        </p:txBody>
      </p:sp>
      <p:sp>
        <p:nvSpPr>
          <p:cNvPr id="14" name="Text Placeholder 13"/>
          <p:cNvSpPr>
            <a:spLocks noGrp="1"/>
          </p:cNvSpPr>
          <p:nvPr>
            <p:ph type="body" sz="quarter" idx="12"/>
          </p:nvPr>
        </p:nvSpPr>
        <p:spPr>
          <a:xfrm>
            <a:off x="457200" y="5153224"/>
            <a:ext cx="4040188" cy="1024467"/>
          </a:xfrm>
        </p:spPr>
        <p:txBody>
          <a:bodyPr>
            <a:normAutofit/>
          </a:bodyPr>
          <a:lstStyle>
            <a:lvl1pPr>
              <a:defRPr sz="1500" i="1" baseline="0">
                <a:solidFill>
                  <a:schemeClr val="bg2"/>
                </a:solidFill>
              </a:defRPr>
            </a:lvl1pPr>
          </a:lstStyle>
          <a:p>
            <a:pPr lvl="0"/>
            <a:r>
              <a:rPr lang="en-US"/>
              <a:t>Click to edit Master text styles</a:t>
            </a:r>
          </a:p>
        </p:txBody>
      </p:sp>
      <p:sp>
        <p:nvSpPr>
          <p:cNvPr id="15" name="Text Placeholder 13"/>
          <p:cNvSpPr>
            <a:spLocks noGrp="1"/>
          </p:cNvSpPr>
          <p:nvPr>
            <p:ph type="body" sz="quarter" idx="13"/>
          </p:nvPr>
        </p:nvSpPr>
        <p:spPr>
          <a:xfrm>
            <a:off x="4646613" y="5153224"/>
            <a:ext cx="4040188" cy="1024467"/>
          </a:xfrm>
        </p:spPr>
        <p:txBody>
          <a:bodyPr>
            <a:normAutofit/>
          </a:bodyPr>
          <a:lstStyle>
            <a:lvl1pPr>
              <a:defRPr sz="1500" i="1" baseline="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07154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344"/>
          </a:xfrm>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10987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642938" y="5530850"/>
            <a:ext cx="6400800" cy="3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961467"/>
            <a:ext cx="8229600" cy="566738"/>
          </a:xfrm>
        </p:spPr>
        <p:txBody>
          <a:bodyPr/>
          <a:lstStyle>
            <a:lvl1pPr algn="l">
              <a:defRPr sz="3600" b="1"/>
            </a:lvl1pPr>
          </a:lstStyle>
          <a:p>
            <a:r>
              <a:rPr lang="en-US"/>
              <a:t>Click to edit Master title style</a:t>
            </a:r>
          </a:p>
        </p:txBody>
      </p:sp>
      <p:sp>
        <p:nvSpPr>
          <p:cNvPr id="4" name="Text Placeholder 3"/>
          <p:cNvSpPr>
            <a:spLocks noGrp="1"/>
          </p:cNvSpPr>
          <p:nvPr>
            <p:ph type="body" sz="half" idx="2"/>
          </p:nvPr>
        </p:nvSpPr>
        <p:spPr>
          <a:xfrm>
            <a:off x="457200" y="5689600"/>
            <a:ext cx="5579533" cy="48809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Content Placeholder 9"/>
          <p:cNvSpPr>
            <a:spLocks noGrp="1"/>
          </p:cNvSpPr>
          <p:nvPr>
            <p:ph sz="quarter" idx="10"/>
          </p:nvPr>
        </p:nvSpPr>
        <p:spPr>
          <a:xfrm>
            <a:off x="457200" y="274638"/>
            <a:ext cx="8229600" cy="4339695"/>
          </a:xfrm>
        </p:spPr>
        <p:txBody>
          <a:bodyPr/>
          <a:lstStyle/>
          <a:p>
            <a:pPr lvl="0"/>
            <a:r>
              <a:rPr lang="en-US"/>
              <a:t>Click to edit Master text styles</a:t>
            </a:r>
          </a:p>
        </p:txBody>
      </p:sp>
    </p:spTree>
    <p:extLst>
      <p:ext uri="{BB962C8B-B14F-4D97-AF65-F5344CB8AC3E}">
        <p14:creationId xmlns:p14="http://schemas.microsoft.com/office/powerpoint/2010/main" val="136087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enter, Subtitle (Closing)">
    <p:spTree>
      <p:nvGrpSpPr>
        <p:cNvPr id="1" name=""/>
        <p:cNvGrpSpPr/>
        <p:nvPr/>
      </p:nvGrpSpPr>
      <p:grpSpPr>
        <a:xfrm>
          <a:off x="0" y="0"/>
          <a:ext cx="0" cy="0"/>
          <a:chOff x="0" y="0"/>
          <a:chExt cx="0" cy="0"/>
        </a:xfrm>
      </p:grpSpPr>
      <p:pic>
        <p:nvPicPr>
          <p:cNvPr id="4"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1416050" y="2070100"/>
            <a:ext cx="6400800" cy="3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2192867"/>
            <a:ext cx="8229600" cy="3984824"/>
          </a:xfrm>
        </p:spPr>
        <p:txBody>
          <a:bodyPr>
            <a:normAutofit/>
          </a:bodyPr>
          <a:lstStyle>
            <a:lvl1pPr marL="0" indent="0" algn="ctr">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457200" y="584199"/>
            <a:ext cx="8229600" cy="1477437"/>
          </a:xfrm>
        </p:spPr>
        <p:txBody>
          <a:bodyPr/>
          <a:lstStyle>
            <a:lvl1pPr algn="ctr">
              <a:defRPr sz="3600" b="1" cap="all"/>
            </a:lvl1pPr>
          </a:lstStyle>
          <a:p>
            <a:r>
              <a:rPr lang="en-US"/>
              <a:t>Click to edit Master title style</a:t>
            </a:r>
          </a:p>
        </p:txBody>
      </p:sp>
    </p:spTree>
    <p:extLst>
      <p:ext uri="{BB962C8B-B14F-4D97-AF65-F5344CB8AC3E}">
        <p14:creationId xmlns:p14="http://schemas.microsoft.com/office/powerpoint/2010/main" val="2734262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58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pic>
        <p:nvPicPr>
          <p:cNvPr id="4"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3184"/>
          </a:xfrm>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57200" y="1727201"/>
            <a:ext cx="8229600" cy="445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40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Object,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13" name="Content Placeholder 7"/>
          <p:cNvSpPr>
            <a:spLocks noGrp="1"/>
          </p:cNvSpPr>
          <p:nvPr>
            <p:ph sz="quarter" idx="11"/>
          </p:nvPr>
        </p:nvSpPr>
        <p:spPr>
          <a:xfrm>
            <a:off x="4646613" y="1727200"/>
            <a:ext cx="4040187" cy="3776133"/>
          </a:xfrm>
        </p:spPr>
        <p:txBody>
          <a:bodyPr/>
          <a:lstStyle/>
          <a:p>
            <a:pPr lvl="0"/>
            <a:r>
              <a:rPr lang="en-US"/>
              <a:t>Click to edit Master text styles</a:t>
            </a:r>
          </a:p>
        </p:txBody>
      </p:sp>
      <p:sp>
        <p:nvSpPr>
          <p:cNvPr id="14" name="Text Placeholder 13"/>
          <p:cNvSpPr>
            <a:spLocks noGrp="1"/>
          </p:cNvSpPr>
          <p:nvPr>
            <p:ph type="body" sz="quarter" idx="12"/>
          </p:nvPr>
        </p:nvSpPr>
        <p:spPr>
          <a:xfrm>
            <a:off x="4646613" y="5698067"/>
            <a:ext cx="4040188" cy="450979"/>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1727201"/>
            <a:ext cx="4040187" cy="495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614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Full Width">
    <p:spTree>
      <p:nvGrpSpPr>
        <p:cNvPr id="1" name=""/>
        <p:cNvGrpSpPr/>
        <p:nvPr/>
      </p:nvGrpSpPr>
      <p:grpSpPr>
        <a:xfrm>
          <a:off x="0" y="0"/>
          <a:ext cx="0" cy="0"/>
          <a:chOff x="0" y="0"/>
          <a:chExt cx="0" cy="0"/>
        </a:xfrm>
      </p:grpSpPr>
      <p:pic>
        <p:nvPicPr>
          <p:cNvPr id="5"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3184"/>
          </a:xfrm>
        </p:spPr>
        <p:txBody>
          <a:bodyPr/>
          <a:lstStyle>
            <a:lvl1pPr>
              <a:defRPr baseline="0"/>
            </a:lvl1pPr>
          </a:lstStyle>
          <a:p>
            <a:r>
              <a:rPr lang="en-US"/>
              <a:t>Click to edit Master title style</a:t>
            </a:r>
          </a:p>
        </p:txBody>
      </p:sp>
      <p:sp>
        <p:nvSpPr>
          <p:cNvPr id="3" name="Content Placeholder 2"/>
          <p:cNvSpPr>
            <a:spLocks noGrp="1"/>
          </p:cNvSpPr>
          <p:nvPr>
            <p:ph idx="1"/>
          </p:nvPr>
        </p:nvSpPr>
        <p:spPr>
          <a:xfrm>
            <a:off x="457200" y="2408399"/>
            <a:ext cx="8229600" cy="3769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half" idx="2"/>
          </p:nvPr>
        </p:nvSpPr>
        <p:spPr>
          <a:xfrm>
            <a:off x="457200" y="1727200"/>
            <a:ext cx="8229600" cy="541865"/>
          </a:xfrm>
        </p:spPr>
        <p:txBody>
          <a:bodyPr>
            <a:normAutofit/>
          </a:bodyPr>
          <a:lstStyle>
            <a:lvl1pPr marL="0" indent="0">
              <a:buNone/>
              <a:defRPr sz="22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842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71500" y="4414838"/>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200" y="4538133"/>
            <a:ext cx="8302626" cy="1639558"/>
          </a:xfrm>
        </p:spPr>
        <p:txBody>
          <a:bodyPr>
            <a:normAutofit/>
          </a:bodyPr>
          <a:lstStyle>
            <a:lvl1pPr marL="0" indent="0">
              <a:buNone/>
              <a:defRPr sz="22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8"/>
          <p:cNvSpPr>
            <a:spLocks noGrp="1"/>
          </p:cNvSpPr>
          <p:nvPr>
            <p:ph type="body" sz="quarter" idx="10"/>
          </p:nvPr>
        </p:nvSpPr>
        <p:spPr>
          <a:xfrm>
            <a:off x="457200" y="1232624"/>
            <a:ext cx="8302626" cy="2121846"/>
          </a:xfrm>
        </p:spPr>
        <p:txBody>
          <a:bodyPr>
            <a:normAutofit/>
          </a:bodyPr>
          <a:lstStyle>
            <a:lvl1pPr>
              <a:defRPr sz="5000" b="0" i="0" baseline="0">
                <a:solidFill>
                  <a:schemeClr val="accent5"/>
                </a:solidFill>
                <a:latin typeface="Avenir LT Std 95 Black"/>
                <a:cs typeface="Avenir LT Std 95 Black"/>
              </a:defRPr>
            </a:lvl1pPr>
          </a:lstStyle>
          <a:p>
            <a:pPr lvl="0"/>
            <a:r>
              <a:rPr lang="en-US"/>
              <a:t>Click to edit Master text styles</a:t>
            </a:r>
          </a:p>
        </p:txBody>
      </p:sp>
      <p:sp>
        <p:nvSpPr>
          <p:cNvPr id="2" name="Title 1"/>
          <p:cNvSpPr>
            <a:spLocks noGrp="1"/>
          </p:cNvSpPr>
          <p:nvPr>
            <p:ph type="title"/>
          </p:nvPr>
        </p:nvSpPr>
        <p:spPr>
          <a:xfrm>
            <a:off x="457200" y="3470810"/>
            <a:ext cx="8302626" cy="936092"/>
          </a:xfrm>
        </p:spPr>
        <p:txBody>
          <a:bodyPr/>
          <a:lstStyle>
            <a:lvl1pPr algn="l">
              <a:defRPr sz="3600" b="0" i="0" cap="all">
                <a:latin typeface="Avenir LT Std 95 Black"/>
                <a:cs typeface="Avenir LT Std 95 Black"/>
              </a:defRPr>
            </a:lvl1pPr>
          </a:lstStyle>
          <a:p>
            <a:r>
              <a:rPr lang="en-US"/>
              <a:t>Click to edit Master title style</a:t>
            </a:r>
          </a:p>
        </p:txBody>
      </p:sp>
    </p:spTree>
    <p:extLst>
      <p:ext uri="{BB962C8B-B14F-4D97-AF65-F5344CB8AC3E}">
        <p14:creationId xmlns:p14="http://schemas.microsoft.com/office/powerpoint/2010/main" val="186617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pic>
        <p:nvPicPr>
          <p:cNvPr id="5" name="Picture 7" descr="pattern-background-car-blue-2.png"/>
          <p:cNvPicPr>
            <a:picLocks noChangeAspect="1"/>
          </p:cNvPicPr>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9144000" cy="3881438"/>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line-break-dotted-blue-1.png"/>
          <p:cNvPicPr>
            <a:picLocks noChangeAspect="1"/>
          </p:cNvPicPr>
          <p:nvPr/>
        </p:nvPicPr>
        <p:blipFill>
          <a:blip r:embed="rId3">
            <a:extLst>
              <a:ext uri="{28A0092B-C50C-407E-A947-70E740481C1C}">
                <a14:useLocalDpi xmlns:a14="http://schemas.microsoft.com/office/drawing/2010/main" val="0"/>
              </a:ext>
            </a:extLst>
          </a:blip>
          <a:srcRect l="-2" r="34866"/>
          <a:stretch>
            <a:fillRect/>
          </a:stretch>
        </p:blipFill>
        <p:spPr bwMode="auto">
          <a:xfrm>
            <a:off x="558800" y="3881438"/>
            <a:ext cx="32004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683000" cy="3608432"/>
          </a:xfrm>
        </p:spPr>
        <p:txBody>
          <a:bodyPr/>
          <a:lstStyle>
            <a:lvl1pPr algn="l">
              <a:defRPr sz="3400" b="1" baseline="0"/>
            </a:lvl1pPr>
          </a:lstStyle>
          <a:p>
            <a:r>
              <a:rPr lang="en-US"/>
              <a:t>Click to edit Master title style</a:t>
            </a:r>
          </a:p>
        </p:txBody>
      </p:sp>
      <p:sp>
        <p:nvSpPr>
          <p:cNvPr id="3" name="Content Placeholder 2"/>
          <p:cNvSpPr>
            <a:spLocks noGrp="1"/>
          </p:cNvSpPr>
          <p:nvPr>
            <p:ph idx="1"/>
          </p:nvPr>
        </p:nvSpPr>
        <p:spPr>
          <a:xfrm>
            <a:off x="4284132" y="273050"/>
            <a:ext cx="4402667" cy="5904641"/>
          </a:xfrm>
        </p:spPr>
        <p:txBody>
          <a:bodyPr>
            <a:normAutofit/>
          </a:bodyPr>
          <a:lstStyle>
            <a:lvl1pPr>
              <a:defRPr sz="22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4047067"/>
            <a:ext cx="3683000" cy="2130623"/>
          </a:xfrm>
        </p:spPr>
        <p:txBody>
          <a:bodyPr>
            <a:normAutofit/>
          </a:bodyPr>
          <a:lstStyle>
            <a:lvl1pPr marL="0" indent="0">
              <a:buNone/>
              <a:defRPr sz="20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040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Full, Note">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8229600" cy="1473200"/>
          </a:xfrm>
        </p:spPr>
        <p:txBody>
          <a:bodyPr anchor="ctr">
            <a:normAutofit/>
          </a:bodyPr>
          <a:lstStyle>
            <a:lvl1pPr marL="0" indent="0">
              <a:buNone/>
              <a:defRPr sz="3000" b="0" i="0" baseline="0">
                <a:solidFill>
                  <a:srgbClr val="169BAB"/>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3"/>
          <p:cNvSpPr>
            <a:spLocks noGrp="1"/>
          </p:cNvSpPr>
          <p:nvPr>
            <p:ph type="body" sz="quarter" idx="12"/>
          </p:nvPr>
        </p:nvSpPr>
        <p:spPr>
          <a:xfrm>
            <a:off x="457200" y="5623894"/>
            <a:ext cx="4040188" cy="55379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31541"/>
            <a:ext cx="8229600" cy="2171792"/>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75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Highlight, Object, Note A">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4040188" cy="1473200"/>
          </a:xfrm>
        </p:spPr>
        <p:txBody>
          <a:bodyPr anchor="ctr">
            <a:normAutofit/>
          </a:bodyPr>
          <a:lstStyle>
            <a:lvl1pPr marL="0" indent="0">
              <a:buNone/>
              <a:defRPr sz="30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4646613" y="1727200"/>
            <a:ext cx="4040187" cy="3776133"/>
          </a:xfrm>
        </p:spPr>
        <p:txBody>
          <a:bodyPr/>
          <a:lstStyle/>
          <a:p>
            <a:pPr lvl="0"/>
            <a:r>
              <a:rPr lang="en-US"/>
              <a:t>Click to edit Master text styles</a:t>
            </a:r>
          </a:p>
        </p:txBody>
      </p:sp>
      <p:sp>
        <p:nvSpPr>
          <p:cNvPr id="14" name="Text Placeholder 13"/>
          <p:cNvSpPr>
            <a:spLocks noGrp="1"/>
          </p:cNvSpPr>
          <p:nvPr>
            <p:ph type="body" sz="quarter" idx="12"/>
          </p:nvPr>
        </p:nvSpPr>
        <p:spPr>
          <a:xfrm>
            <a:off x="4646613" y="5623894"/>
            <a:ext cx="4040188" cy="55379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31541"/>
            <a:ext cx="4040187" cy="2846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65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Highlight, Object, Note B">
    <p:spTree>
      <p:nvGrpSpPr>
        <p:cNvPr id="1" name=""/>
        <p:cNvGrpSpPr/>
        <p:nvPr/>
      </p:nvGrpSpPr>
      <p:grpSpPr>
        <a:xfrm>
          <a:off x="0" y="0"/>
          <a:ext cx="0" cy="0"/>
          <a:chOff x="0" y="0"/>
          <a:chExt cx="0" cy="0"/>
        </a:xfrm>
      </p:grpSpPr>
      <p:pic>
        <p:nvPicPr>
          <p:cNvPr id="7" name="Picture 7" descr="pattern-background-car-blu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234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9" descr="line-break-dotted-blue-3.png"/>
          <p:cNvPicPr>
            <a:picLocks noChangeAspect="1"/>
          </p:cNvPicPr>
          <p:nvPr/>
        </p:nvPicPr>
        <p:blipFill>
          <a:blip r:embed="rId3">
            <a:extLst>
              <a:ext uri="{28A0092B-C50C-407E-A947-70E740481C1C}">
                <a14:useLocalDpi xmlns:a14="http://schemas.microsoft.com/office/drawing/2010/main" val="0"/>
              </a:ext>
            </a:extLst>
          </a:blip>
          <a:srcRect l="-17" r="25629"/>
          <a:stretch>
            <a:fillRect/>
          </a:stretch>
        </p:blipFill>
        <p:spPr bwMode="auto">
          <a:xfrm>
            <a:off x="566738" y="1535113"/>
            <a:ext cx="6400800" cy="36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260476"/>
          </a:xfrm>
        </p:spPr>
        <p:txBody>
          <a:bodyPr/>
          <a:lstStyle>
            <a:lvl1pPr>
              <a:defRPr baseline="0"/>
            </a:lvl1pPr>
          </a:lstStyle>
          <a:p>
            <a:r>
              <a:rPr lang="en-US"/>
              <a:t>Click to edit Master title style</a:t>
            </a:r>
          </a:p>
        </p:txBody>
      </p:sp>
      <p:sp>
        <p:nvSpPr>
          <p:cNvPr id="3" name="Text Placeholder 2"/>
          <p:cNvSpPr>
            <a:spLocks noGrp="1"/>
          </p:cNvSpPr>
          <p:nvPr>
            <p:ph type="body" idx="1"/>
          </p:nvPr>
        </p:nvSpPr>
        <p:spPr>
          <a:xfrm>
            <a:off x="457200" y="1727201"/>
            <a:ext cx="4040188" cy="1473200"/>
          </a:xfrm>
        </p:spPr>
        <p:txBody>
          <a:bodyPr anchor="ctr">
            <a:normAutofit/>
          </a:bodyPr>
          <a:lstStyle>
            <a:lvl1pPr marL="0" indent="0">
              <a:buNone/>
              <a:defRPr sz="3000" b="0" i="0" baseline="0">
                <a:solidFill>
                  <a:schemeClr val="accent2"/>
                </a:solidFill>
                <a:latin typeface="Founders Grotesk Medium"/>
                <a:cs typeface="Founders Grotesk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7"/>
          <p:cNvSpPr>
            <a:spLocks noGrp="1"/>
          </p:cNvSpPr>
          <p:nvPr>
            <p:ph sz="quarter" idx="11"/>
          </p:nvPr>
        </p:nvSpPr>
        <p:spPr>
          <a:xfrm>
            <a:off x="4646613" y="1727200"/>
            <a:ext cx="4040187" cy="4450491"/>
          </a:xfrm>
        </p:spPr>
        <p:txBody>
          <a:bodyPr/>
          <a:lstStyle/>
          <a:p>
            <a:pPr lvl="0"/>
            <a:r>
              <a:rPr lang="en-US"/>
              <a:t>Click to edit Master text styles</a:t>
            </a:r>
          </a:p>
        </p:txBody>
      </p:sp>
      <p:sp>
        <p:nvSpPr>
          <p:cNvPr id="14" name="Text Placeholder 13"/>
          <p:cNvSpPr>
            <a:spLocks noGrp="1"/>
          </p:cNvSpPr>
          <p:nvPr>
            <p:ph type="body" sz="quarter" idx="12"/>
          </p:nvPr>
        </p:nvSpPr>
        <p:spPr>
          <a:xfrm>
            <a:off x="457199" y="5706534"/>
            <a:ext cx="4040188" cy="471157"/>
          </a:xfrm>
        </p:spPr>
        <p:txBody>
          <a:bodyPr>
            <a:normAutofit/>
          </a:bodyPr>
          <a:lstStyle>
            <a:lvl1pPr>
              <a:defRPr sz="1500" i="1" baseline="0">
                <a:solidFill>
                  <a:schemeClr val="bg2"/>
                </a:solidFill>
              </a:defRPr>
            </a:lvl1pPr>
          </a:lstStyle>
          <a:p>
            <a:pPr lvl="0"/>
            <a:r>
              <a:rPr lang="en-US"/>
              <a:t>Click to edit Master text styles</a:t>
            </a:r>
          </a:p>
        </p:txBody>
      </p:sp>
      <p:sp>
        <p:nvSpPr>
          <p:cNvPr id="6" name="Text Placeholder 5"/>
          <p:cNvSpPr>
            <a:spLocks noGrp="1"/>
          </p:cNvSpPr>
          <p:nvPr>
            <p:ph type="body" sz="quarter" idx="14"/>
          </p:nvPr>
        </p:nvSpPr>
        <p:spPr>
          <a:xfrm>
            <a:off x="457200" y="3331541"/>
            <a:ext cx="4040187" cy="2235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945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43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SLIDE TITLE HERE</a:t>
            </a:r>
          </a:p>
        </p:txBody>
      </p:sp>
      <p:sp>
        <p:nvSpPr>
          <p:cNvPr id="1027" name="Text Placeholder 2"/>
          <p:cNvSpPr>
            <a:spLocks noGrp="1"/>
          </p:cNvSpPr>
          <p:nvPr>
            <p:ph type="body" idx="1"/>
          </p:nvPr>
        </p:nvSpPr>
        <p:spPr bwMode="auto">
          <a:xfrm>
            <a:off x="457200" y="1900238"/>
            <a:ext cx="8229600" cy="422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Slide copy or object here </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C1ED57B-5734-4E48-BA32-BCF138F47BEF}" type="datetimeFigureOut">
              <a:rPr lang="en-US"/>
              <a:pPr>
                <a:defRPr/>
              </a:pPr>
              <a:t>6/4/20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pic>
        <p:nvPicPr>
          <p:cNvPr id="2" name="Picture 1" descr="Research_logo_2c_rgb_h.pn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856646" y="6345584"/>
            <a:ext cx="1830154" cy="332556"/>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fontAlgn="base" hangingPunct="1">
        <a:spcBef>
          <a:spcPct val="0"/>
        </a:spcBef>
        <a:spcAft>
          <a:spcPct val="0"/>
        </a:spcAft>
        <a:defRPr sz="3600" kern="1200">
          <a:solidFill>
            <a:srgbClr val="4B9CD3"/>
          </a:solidFill>
          <a:latin typeface="Avenir LT Std 95 Black"/>
          <a:ea typeface="ＭＳ Ｐゴシック" charset="0"/>
          <a:cs typeface="Avenir LT Std 95 Black"/>
        </a:defRPr>
      </a:lvl1pPr>
      <a:lvl2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2pPr>
      <a:lvl3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3pPr>
      <a:lvl4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4pPr>
      <a:lvl5pPr algn="l" defTabSz="457200" rtl="0" eaLnBrk="1" fontAlgn="base" hangingPunct="1">
        <a:spcBef>
          <a:spcPct val="0"/>
        </a:spcBef>
        <a:spcAft>
          <a:spcPct val="0"/>
        </a:spcAft>
        <a:defRPr sz="3600">
          <a:solidFill>
            <a:srgbClr val="4B9CD3"/>
          </a:solidFill>
          <a:latin typeface="Avenir LT Std 95 Black" charset="0"/>
          <a:ea typeface="ＭＳ Ｐゴシック" charset="0"/>
          <a:cs typeface="ＭＳ Ｐゴシック" charset="0"/>
        </a:defRPr>
      </a:lvl5pPr>
      <a:lvl6pPr marL="4572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6pPr>
      <a:lvl7pPr marL="9144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7pPr>
      <a:lvl8pPr marL="13716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8pPr>
      <a:lvl9pPr marL="1828800" algn="l" defTabSz="457200" rtl="0" eaLnBrk="1" fontAlgn="base" hangingPunct="1">
        <a:spcBef>
          <a:spcPct val="0"/>
        </a:spcBef>
        <a:spcAft>
          <a:spcPct val="0"/>
        </a:spcAft>
        <a:defRPr sz="3600" b="1">
          <a:solidFill>
            <a:schemeClr val="accent1"/>
          </a:solidFill>
          <a:latin typeface="Tahoma" charset="0"/>
          <a:ea typeface="ＭＳ Ｐゴシック" charset="0"/>
          <a:cs typeface="ＭＳ Ｐゴシック" charset="0"/>
        </a:defRPr>
      </a:lvl9pPr>
    </p:titleStyle>
    <p:bodyStyle>
      <a:lvl1pPr marL="342900" indent="-342900" algn="l" defTabSz="457200" rtl="0" eaLnBrk="1" fontAlgn="base" hangingPunct="1">
        <a:spcBef>
          <a:spcPts val="763"/>
        </a:spcBef>
        <a:spcAft>
          <a:spcPct val="0"/>
        </a:spcAft>
        <a:buClr>
          <a:schemeClr val="accent2"/>
        </a:buClr>
        <a:buSzPct val="70000"/>
        <a:buFont typeface="Wingdings" charset="0"/>
        <a:defRPr sz="2200" kern="1200">
          <a:solidFill>
            <a:schemeClr val="tx2"/>
          </a:solidFill>
          <a:latin typeface="Founders Grotesk Regular"/>
          <a:ea typeface="ＭＳ Ｐゴシック" charset="0"/>
          <a:cs typeface="Founders Grotesk Regular"/>
        </a:defRPr>
      </a:lvl1pPr>
      <a:lvl2pPr marL="573088" indent="-228600" algn="l" defTabSz="457200" rtl="0" eaLnBrk="1" fontAlgn="base" hangingPunct="1">
        <a:spcBef>
          <a:spcPts val="763"/>
        </a:spcBef>
        <a:spcAft>
          <a:spcPct val="0"/>
        </a:spcAft>
        <a:buClr>
          <a:srgbClr val="D87900"/>
        </a:buClr>
        <a:buSzPct val="50000"/>
        <a:buFont typeface="Wingdings" charset="0"/>
        <a:buChar char="q"/>
        <a:defRPr sz="2000" kern="1200">
          <a:solidFill>
            <a:schemeClr val="tx2"/>
          </a:solidFill>
          <a:latin typeface="Founders Grotesk Regular"/>
          <a:ea typeface="ＭＳ Ｐゴシック" charset="0"/>
          <a:cs typeface="Founders Grotesk Regular"/>
        </a:defRPr>
      </a:lvl2pPr>
      <a:lvl3pPr marL="1031875" indent="-230188" algn="l" defTabSz="457200" rtl="0" eaLnBrk="1" fontAlgn="base" hangingPunct="1">
        <a:spcBef>
          <a:spcPts val="763"/>
        </a:spcBef>
        <a:spcAft>
          <a:spcPct val="0"/>
        </a:spcAft>
        <a:buSzPct val="75000"/>
        <a:buFont typeface="Wingdings" charset="0"/>
        <a:buChar char="§"/>
        <a:defRPr sz="2000" kern="1200">
          <a:solidFill>
            <a:schemeClr val="tx2"/>
          </a:solidFill>
          <a:latin typeface="Founders Grotesk Regular"/>
          <a:ea typeface="ＭＳ Ｐゴシック" charset="0"/>
          <a:cs typeface="Founders Grotesk Regular"/>
        </a:defRPr>
      </a:lvl3pPr>
      <a:lvl4pPr marL="1489075" indent="-228600" algn="l" defTabSz="457200" rtl="0" eaLnBrk="1" fontAlgn="base" hangingPunct="1">
        <a:spcBef>
          <a:spcPts val="763"/>
        </a:spcBef>
        <a:spcAft>
          <a:spcPct val="0"/>
        </a:spcAft>
        <a:buSzPct val="100000"/>
        <a:buFont typeface="Lucida Grande" charset="0"/>
        <a:buChar char="-"/>
        <a:defRPr kern="1200">
          <a:solidFill>
            <a:schemeClr val="tx2"/>
          </a:solidFill>
          <a:latin typeface="Founders Grotesk Regular"/>
          <a:ea typeface="ＭＳ Ｐゴシック" charset="0"/>
          <a:cs typeface="Founders Grotesk Regular"/>
        </a:defRPr>
      </a:lvl4pPr>
      <a:lvl5pPr marL="1938338" indent="-219075" algn="l" defTabSz="457200" rtl="0" eaLnBrk="1" fontAlgn="base" hangingPunct="1">
        <a:spcBef>
          <a:spcPts val="763"/>
        </a:spcBef>
        <a:spcAft>
          <a:spcPct val="0"/>
        </a:spcAft>
        <a:buSzPct val="50000"/>
        <a:buFont typeface="Lucida Grande" charset="0"/>
        <a:buChar char="&gt;"/>
        <a:defRPr kern="1200">
          <a:solidFill>
            <a:schemeClr val="tx2"/>
          </a:solidFill>
          <a:latin typeface="Founders Grotesk Regular"/>
          <a:ea typeface="ＭＳ Ｐゴシック" charset="0"/>
          <a:cs typeface="Founders Grotesk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research.unc.edu/2020/03/10/ohre-irb-covid-19-updat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jtr@unc.edu" TargetMode="External"/><Relationship Id="rId4" Type="http://schemas.openxmlformats.org/officeDocument/2006/relationships/hyperlink" Target="mailto:Cassandra.myers@un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unc.edu/covid-19/resuming/all/" TargetMode="External"/><Relationship Id="rId2" Type="http://schemas.openxmlformats.org/officeDocument/2006/relationships/hyperlink" Target="https://research.unc.edu/covid-19/#key-takeaway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9"/>
          <p:cNvSpPr>
            <a:spLocks noGrp="1"/>
          </p:cNvSpPr>
          <p:nvPr>
            <p:ph type="body" sz="quarter" idx="15"/>
          </p:nvPr>
        </p:nvSpPr>
        <p:spPr>
          <a:xfrm>
            <a:off x="431321" y="2742303"/>
            <a:ext cx="8229600" cy="1044811"/>
          </a:xfrm>
        </p:spPr>
        <p:txBody>
          <a:bodyPr>
            <a:noAutofit/>
          </a:bodyPr>
          <a:lstStyle/>
          <a:p>
            <a:pPr fontAlgn="auto">
              <a:spcAft>
                <a:spcPts val="0"/>
              </a:spcAft>
              <a:buFont typeface="Arial" panose="020B0604020202020204" pitchFamily="34" charset="0"/>
              <a:buChar char="•"/>
              <a:defRPr/>
            </a:pPr>
            <a:r>
              <a:rPr lang="en-US" sz="1600"/>
              <a:t>Cassandra Myers– OHRE Director</a:t>
            </a:r>
          </a:p>
          <a:p>
            <a:pPr fontAlgn="auto">
              <a:spcAft>
                <a:spcPts val="0"/>
              </a:spcAft>
              <a:buFont typeface="Arial" panose="020B0604020202020204" pitchFamily="34" charset="0"/>
              <a:buChar char="•"/>
              <a:defRPr/>
            </a:pPr>
            <a:r>
              <a:rPr lang="en-US" sz="1600"/>
              <a:t>John Roberts- Associate Director, Regulatory Affairs &amp; Compliance</a:t>
            </a:r>
          </a:p>
          <a:p>
            <a:pPr fontAlgn="auto">
              <a:spcAft>
                <a:spcPts val="0"/>
              </a:spcAft>
              <a:buFont typeface="Arial" panose="020B0604020202020204" pitchFamily="34" charset="0"/>
              <a:buChar char="•"/>
              <a:defRPr/>
            </a:pPr>
            <a:r>
              <a:rPr lang="en-US" sz="1600"/>
              <a:t>Mike Matamoros– Associate Director, Operations and Education</a:t>
            </a:r>
          </a:p>
          <a:p>
            <a:endParaRPr lang="en-US" sz="1600" i="1">
              <a:solidFill>
                <a:schemeClr val="bg1">
                  <a:lumMod val="10000"/>
                </a:schemeClr>
              </a:solidFill>
            </a:endParaRPr>
          </a:p>
          <a:p>
            <a:endParaRPr lang="en-US">
              <a:solidFill>
                <a:schemeClr val="bg1">
                  <a:lumMod val="10000"/>
                </a:schemeClr>
              </a:solidFill>
            </a:endParaRPr>
          </a:p>
          <a:p>
            <a:endParaRPr lang="en-US" sz="1600" i="1">
              <a:solidFill>
                <a:schemeClr val="bg1">
                  <a:lumMod val="10000"/>
                </a:schemeClr>
              </a:solidFill>
              <a:ea typeface="ＭＳ Ｐゴシック"/>
            </a:endParaRPr>
          </a:p>
        </p:txBody>
      </p:sp>
      <p:sp>
        <p:nvSpPr>
          <p:cNvPr id="18435" name="Title 17"/>
          <p:cNvSpPr>
            <a:spLocks noGrp="1"/>
          </p:cNvSpPr>
          <p:nvPr>
            <p:ph type="ctrTitle"/>
          </p:nvPr>
        </p:nvSpPr>
        <p:spPr>
          <a:xfrm>
            <a:off x="345644" y="827314"/>
            <a:ext cx="8832273" cy="1317218"/>
          </a:xfrm>
        </p:spPr>
        <p:txBody>
          <a:bodyPr/>
          <a:lstStyle/>
          <a:p>
            <a:r>
              <a:rPr lang="en-US" sz="4000" b="1">
                <a:solidFill>
                  <a:srgbClr val="1B64A7"/>
                </a:solidFill>
                <a:latin typeface="Avenir LT Std 95 Black" charset="0"/>
              </a:rPr>
              <a:t>OHRE Update-COVID 19</a:t>
            </a:r>
            <a:br>
              <a:rPr lang="en-US" sz="4000" b="1">
                <a:solidFill>
                  <a:srgbClr val="1B64A7"/>
                </a:solidFill>
                <a:latin typeface="Avenir LT Std 95 Black" charset="0"/>
              </a:rPr>
            </a:br>
            <a:r>
              <a:rPr lang="en-US" sz="2800" b="1">
                <a:solidFill>
                  <a:srgbClr val="1B64A7"/>
                </a:solidFill>
                <a:latin typeface="Avenir LT Std 95 Black" charset="0"/>
              </a:rPr>
              <a:t>6/1/2020</a:t>
            </a:r>
            <a:endParaRPr lang="en-US" sz="2800">
              <a:solidFill>
                <a:srgbClr val="1B64A7"/>
              </a:solidFill>
              <a:latin typeface="Avenir LT Std 95 Black"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A202-9D96-FA40-9434-7DCAC9981076}"/>
              </a:ext>
            </a:extLst>
          </p:cNvPr>
          <p:cNvSpPr>
            <a:spLocks noGrp="1"/>
          </p:cNvSpPr>
          <p:nvPr>
            <p:ph type="title"/>
          </p:nvPr>
        </p:nvSpPr>
        <p:spPr>
          <a:xfrm>
            <a:off x="457200" y="294176"/>
            <a:ext cx="8229600" cy="989646"/>
          </a:xfrm>
        </p:spPr>
        <p:txBody>
          <a:bodyPr/>
          <a:lstStyle/>
          <a:p>
            <a:r>
              <a:rPr lang="en-US"/>
              <a:t>Why the COVID Information Sheet?</a:t>
            </a:r>
          </a:p>
        </p:txBody>
      </p:sp>
      <p:sp>
        <p:nvSpPr>
          <p:cNvPr id="3" name="Content Placeholder 2">
            <a:extLst>
              <a:ext uri="{FF2B5EF4-FFF2-40B4-BE49-F238E27FC236}">
                <a16:creationId xmlns:a16="http://schemas.microsoft.com/office/drawing/2014/main" id="{60FF6F6F-9073-EE48-9BB5-14F2B957AB7D}"/>
              </a:ext>
            </a:extLst>
          </p:cNvPr>
          <p:cNvSpPr>
            <a:spLocks noGrp="1"/>
          </p:cNvSpPr>
          <p:nvPr>
            <p:ph idx="1"/>
          </p:nvPr>
        </p:nvSpPr>
        <p:spPr/>
        <p:txBody>
          <a:bodyPr/>
          <a:lstStyle/>
          <a:p>
            <a:pPr>
              <a:buFont typeface="Arial" panose="020B0604020202020204" pitchFamily="34" charset="0"/>
              <a:buChar char="•"/>
            </a:pPr>
            <a:r>
              <a:rPr lang="en-US" sz="1800">
                <a:ea typeface="ＭＳ Ｐゴシック"/>
              </a:rPr>
              <a:t>The IRB is responsible for ensuring that the 111 criteria are met and that subjects are appropriately informed of the risks and the risk mitigation strategy (OVCR’s guidance). By approving the information sheet and issuing the approval letter, the IRB is approving the modification to all studies that have face to face interactions.</a:t>
            </a:r>
          </a:p>
          <a:p>
            <a:pPr marL="0" indent="0"/>
            <a:endParaRPr lang="en-US" sz="1800"/>
          </a:p>
          <a:p>
            <a:pPr>
              <a:buFont typeface="Arial" panose="020B0604020202020204" pitchFamily="34" charset="0"/>
              <a:buChar char="•"/>
            </a:pPr>
            <a:r>
              <a:rPr lang="en-US" sz="1800">
                <a:ea typeface="ＭＳ Ｐゴシック"/>
              </a:rPr>
              <a:t>This information sheet was developed with Infectious Disease expertise, external IRB consultation, and review by several board members and the OVCR’s office.</a:t>
            </a:r>
          </a:p>
          <a:p>
            <a:pPr marL="0" indent="0"/>
            <a:endParaRPr lang="en-US" sz="1800"/>
          </a:p>
          <a:p>
            <a:pPr>
              <a:buFont typeface="Arial" panose="020B0604020202020204" pitchFamily="34" charset="0"/>
              <a:buChar char="•"/>
            </a:pPr>
            <a:r>
              <a:rPr lang="en-US" sz="1800">
                <a:ea typeface="ＭＳ Ｐゴシック"/>
              </a:rPr>
              <a:t>If the UNC OHRE IRB did not utilize the OVCR’s policy and guidance developed with our Infectious Disease experts as a standard than we would need to review every study for resumption as well as individual risk mitigation plans</a:t>
            </a:r>
          </a:p>
          <a:p>
            <a:pPr>
              <a:buFont typeface="Arial" panose="020B0604020202020204" pitchFamily="34" charset="0"/>
              <a:buChar char="•"/>
            </a:pPr>
            <a:endParaRPr lang="en-US" sz="1800"/>
          </a:p>
          <a:p>
            <a:pPr>
              <a:buFont typeface="Arial" panose="020B0604020202020204" pitchFamily="34" charset="0"/>
              <a:buChar char="•"/>
            </a:pPr>
            <a:r>
              <a:rPr lang="en-US" sz="1800">
                <a:ea typeface="ＭＳ Ｐゴシック"/>
              </a:rPr>
              <a:t>This is new territory for all, and other IRB’s and institutions may choose to do these processes differently.</a:t>
            </a:r>
            <a:endParaRPr lang="en-US">
              <a:ea typeface="ＭＳ Ｐゴシック"/>
            </a:endParaRPr>
          </a:p>
        </p:txBody>
      </p:sp>
    </p:spTree>
    <p:extLst>
      <p:ext uri="{BB962C8B-B14F-4D97-AF65-F5344CB8AC3E}">
        <p14:creationId xmlns:p14="http://schemas.microsoft.com/office/powerpoint/2010/main" val="213296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4C19-B278-4A30-A25C-9D02D3E7984B}"/>
              </a:ext>
            </a:extLst>
          </p:cNvPr>
          <p:cNvSpPr>
            <a:spLocks noGrp="1"/>
          </p:cNvSpPr>
          <p:nvPr>
            <p:ph type="title"/>
          </p:nvPr>
        </p:nvSpPr>
        <p:spPr/>
        <p:txBody>
          <a:bodyPr/>
          <a:lstStyle/>
          <a:p>
            <a:r>
              <a:rPr lang="en-US" b="1">
                <a:ea typeface="ＭＳ Ｐゴシック"/>
              </a:rPr>
              <a:t>For whom do I use the COVID Information Sheet?</a:t>
            </a:r>
            <a:endParaRPr lang="en-US" b="1"/>
          </a:p>
        </p:txBody>
      </p:sp>
      <p:sp>
        <p:nvSpPr>
          <p:cNvPr id="3" name="Content Placeholder 2">
            <a:extLst>
              <a:ext uri="{FF2B5EF4-FFF2-40B4-BE49-F238E27FC236}">
                <a16:creationId xmlns:a16="http://schemas.microsoft.com/office/drawing/2014/main" id="{55F06F0D-2DE1-4059-91EE-71BB5BC40A47}"/>
              </a:ext>
            </a:extLst>
          </p:cNvPr>
          <p:cNvSpPr>
            <a:spLocks noGrp="1"/>
          </p:cNvSpPr>
          <p:nvPr>
            <p:ph idx="1"/>
          </p:nvPr>
        </p:nvSpPr>
        <p:spPr/>
        <p:txBody>
          <a:bodyPr/>
          <a:lstStyle/>
          <a:p>
            <a:pPr>
              <a:buFont typeface="Arial" panose="020B0604020202020204" pitchFamily="34" charset="0"/>
              <a:buChar char="•"/>
            </a:pPr>
            <a:r>
              <a:rPr lang="en-US">
                <a:ea typeface="ＭＳ Ｐゴシック"/>
              </a:rPr>
              <a:t>For all subjects who have face to face interactions for research purposes should utilize the COVID Information Sheet:</a:t>
            </a:r>
          </a:p>
          <a:p>
            <a:pPr marL="572770" lvl="1">
              <a:buFont typeface="Arial" panose="020B0604020202020204" pitchFamily="34" charset="0"/>
              <a:buChar char="•"/>
            </a:pPr>
            <a:r>
              <a:rPr lang="en-US">
                <a:ea typeface="ＭＳ Ｐゴシック"/>
              </a:rPr>
              <a:t>Does not need to be at every visit, once is generally sufficient</a:t>
            </a:r>
          </a:p>
          <a:p>
            <a:pPr marL="572770" lvl="1">
              <a:buFont typeface="Arial" panose="020B0604020202020204" pitchFamily="34" charset="0"/>
              <a:buChar char="•"/>
            </a:pPr>
            <a:r>
              <a:rPr lang="en-US">
                <a:ea typeface="ＭＳ Ｐゴシック"/>
              </a:rPr>
              <a:t>Does not need to be signed, </a:t>
            </a:r>
            <a:r>
              <a:rPr lang="en-US" b="1">
                <a:ea typeface="ＭＳ Ｐゴシック"/>
              </a:rPr>
              <a:t> however the conversation with participant’s, the risk analysis for subject by subject continuation, and the outcome of the discussion should be documented in the subject’s research record.</a:t>
            </a:r>
          </a:p>
          <a:p>
            <a:pPr lvl="2" indent="-229870">
              <a:buFont typeface="Arial" panose="020B0604020202020204" pitchFamily="34" charset="0"/>
              <a:buChar char="•"/>
            </a:pPr>
            <a:r>
              <a:rPr lang="en-US">
                <a:ea typeface="ＭＳ Ｐゴシック"/>
              </a:rPr>
              <a:t>Each subject should be assessed if they are in a high-risk group and documented in the research record the risk to benefit discussion.</a:t>
            </a:r>
          </a:p>
          <a:p>
            <a:pPr marL="572770" lvl="1">
              <a:buFont typeface="Arial" panose="020B0604020202020204" pitchFamily="34" charset="0"/>
              <a:buChar char="•"/>
            </a:pPr>
            <a:r>
              <a:rPr lang="en-US" b="1" u="sng">
                <a:ea typeface="ＭＳ Ｐゴシック"/>
              </a:rPr>
              <a:t>Does not apply if the enrollment in research is due to a COVID diagnosis and treatment.</a:t>
            </a:r>
          </a:p>
          <a:p>
            <a:pPr marL="572770" lvl="1">
              <a:buFont typeface="Arial" panose="020B0604020202020204" pitchFamily="34" charset="0"/>
              <a:buChar char="•"/>
            </a:pPr>
            <a:endParaRPr lang="en-US">
              <a:ea typeface="ＭＳ Ｐゴシック"/>
            </a:endParaRPr>
          </a:p>
        </p:txBody>
      </p:sp>
    </p:spTree>
    <p:extLst>
      <p:ext uri="{BB962C8B-B14F-4D97-AF65-F5344CB8AC3E}">
        <p14:creationId xmlns:p14="http://schemas.microsoft.com/office/powerpoint/2010/main" val="26757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4C19-B278-4A30-A25C-9D02D3E7984B}"/>
              </a:ext>
            </a:extLst>
          </p:cNvPr>
          <p:cNvSpPr>
            <a:spLocks noGrp="1"/>
          </p:cNvSpPr>
          <p:nvPr>
            <p:ph type="title"/>
          </p:nvPr>
        </p:nvSpPr>
        <p:spPr/>
        <p:txBody>
          <a:bodyPr/>
          <a:lstStyle/>
          <a:p>
            <a:r>
              <a:rPr lang="en-US" b="1">
                <a:ea typeface="ＭＳ Ｐゴシック"/>
              </a:rPr>
              <a:t>When do I use the COVID Information Sheet?</a:t>
            </a:r>
            <a:endParaRPr lang="en-US" b="1"/>
          </a:p>
        </p:txBody>
      </p:sp>
      <p:sp>
        <p:nvSpPr>
          <p:cNvPr id="3" name="Content Placeholder 2">
            <a:extLst>
              <a:ext uri="{FF2B5EF4-FFF2-40B4-BE49-F238E27FC236}">
                <a16:creationId xmlns:a16="http://schemas.microsoft.com/office/drawing/2014/main" id="{55F06F0D-2DE1-4059-91EE-71BB5BC40A47}"/>
              </a:ext>
            </a:extLst>
          </p:cNvPr>
          <p:cNvSpPr>
            <a:spLocks noGrp="1"/>
          </p:cNvSpPr>
          <p:nvPr>
            <p:ph idx="1"/>
          </p:nvPr>
        </p:nvSpPr>
        <p:spPr/>
        <p:txBody>
          <a:bodyPr/>
          <a:lstStyle/>
          <a:p>
            <a:pPr marL="344170" lvl="1" indent="0">
              <a:buNone/>
            </a:pPr>
            <a:r>
              <a:rPr lang="en-US">
                <a:ea typeface="ＭＳ Ｐゴシック"/>
              </a:rPr>
              <a:t>If possible, please call subjects and discuss with them verbally as coming into a clinic, a research area, or building and meeting research personnel could carry risk.  As a reminder these do not need to be signed and verbal is sufficient when documented in the research record</a:t>
            </a:r>
            <a:endParaRPr lang="en-US"/>
          </a:p>
          <a:p>
            <a:pPr marL="344170" lvl="1" indent="0">
              <a:buNone/>
            </a:pPr>
            <a:endParaRPr lang="en-US">
              <a:ea typeface="ＭＳ Ｐゴシック"/>
            </a:endParaRPr>
          </a:p>
          <a:p>
            <a:pPr marL="344170" lvl="1" indent="0">
              <a:buNone/>
            </a:pPr>
            <a:r>
              <a:rPr lang="en-US" b="1" u="sng">
                <a:ea typeface="ＭＳ Ｐゴシック"/>
              </a:rPr>
              <a:t>For subjects already enrolled</a:t>
            </a:r>
            <a:r>
              <a:rPr lang="en-US">
                <a:ea typeface="ＭＳ Ｐゴシック"/>
              </a:rPr>
              <a:t>: at the next contact point, as you will be calling them the day before to confirm this would be an excellent time to review.</a:t>
            </a:r>
          </a:p>
          <a:p>
            <a:pPr marL="344170" lvl="1" indent="0">
              <a:buNone/>
            </a:pPr>
            <a:endParaRPr lang="en-US">
              <a:ea typeface="ＭＳ Ｐゴシック"/>
            </a:endParaRPr>
          </a:p>
          <a:p>
            <a:pPr marL="344170" lvl="1" indent="0">
              <a:buNone/>
            </a:pPr>
            <a:r>
              <a:rPr lang="en-US" b="1" u="sng">
                <a:ea typeface="ＭＳ Ｐゴシック"/>
              </a:rPr>
              <a:t>For prospective subjects: </a:t>
            </a:r>
            <a:r>
              <a:rPr lang="en-US">
                <a:ea typeface="ＭＳ Ｐゴシック"/>
              </a:rPr>
              <a:t>at the time of consent or before any screening activities occur.  </a:t>
            </a:r>
          </a:p>
          <a:p>
            <a:pPr marL="572770" lvl="1">
              <a:buFont typeface="Arial" panose="020B0604020202020204" pitchFamily="34" charset="0"/>
              <a:buChar char="•"/>
            </a:pPr>
            <a:endParaRPr lang="en-US">
              <a:ea typeface="ＭＳ Ｐゴシック"/>
            </a:endParaRPr>
          </a:p>
          <a:p>
            <a:pPr marL="572770" lvl="1">
              <a:buFont typeface="Arial" panose="020B0604020202020204" pitchFamily="34" charset="0"/>
              <a:buChar char="•"/>
            </a:pPr>
            <a:endParaRPr lang="en-US">
              <a:ea typeface="ＭＳ Ｐゴシック"/>
            </a:endParaRPr>
          </a:p>
          <a:p>
            <a:pPr marL="572770" lvl="1">
              <a:buFont typeface="Arial" panose="020B0604020202020204" pitchFamily="34" charset="0"/>
              <a:buChar char="•"/>
            </a:pPr>
            <a:endParaRPr lang="en-US">
              <a:ea typeface="ＭＳ Ｐゴシック"/>
            </a:endParaRPr>
          </a:p>
        </p:txBody>
      </p:sp>
    </p:spTree>
    <p:extLst>
      <p:ext uri="{BB962C8B-B14F-4D97-AF65-F5344CB8AC3E}">
        <p14:creationId xmlns:p14="http://schemas.microsoft.com/office/powerpoint/2010/main" val="161538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2A31-D531-4840-8BF5-18E639E8E7A5}"/>
              </a:ext>
            </a:extLst>
          </p:cNvPr>
          <p:cNvSpPr>
            <a:spLocks noGrp="1"/>
          </p:cNvSpPr>
          <p:nvPr>
            <p:ph type="title"/>
          </p:nvPr>
        </p:nvSpPr>
        <p:spPr/>
        <p:txBody>
          <a:bodyPr/>
          <a:lstStyle/>
          <a:p>
            <a:r>
              <a:rPr lang="en-US"/>
              <a:t>What if I need changes to the COVID Information Sheet?</a:t>
            </a:r>
          </a:p>
        </p:txBody>
      </p:sp>
      <p:sp>
        <p:nvSpPr>
          <p:cNvPr id="3" name="Content Placeholder 2">
            <a:extLst>
              <a:ext uri="{FF2B5EF4-FFF2-40B4-BE49-F238E27FC236}">
                <a16:creationId xmlns:a16="http://schemas.microsoft.com/office/drawing/2014/main" id="{3CFB4D55-2E64-AB43-A596-9E6EE7E957DE}"/>
              </a:ext>
            </a:extLst>
          </p:cNvPr>
          <p:cNvSpPr>
            <a:spLocks noGrp="1"/>
          </p:cNvSpPr>
          <p:nvPr>
            <p:ph idx="1"/>
          </p:nvPr>
        </p:nvSpPr>
        <p:spPr/>
        <p:txBody>
          <a:bodyPr/>
          <a:lstStyle/>
          <a:p>
            <a:r>
              <a:rPr lang="en-US">
                <a:ea typeface="ＭＳ Ｐゴシック"/>
              </a:rPr>
              <a:t>The approval letter was written for all studies and why there must be restrictions around alterations and requirements for modifications.</a:t>
            </a:r>
          </a:p>
          <a:p>
            <a:endParaRPr lang="en-US"/>
          </a:p>
          <a:p>
            <a:r>
              <a:rPr lang="en-US">
                <a:ea typeface="ＭＳ Ｐゴシック"/>
              </a:rPr>
              <a:t>If you need any changes outside of customization of the “XXX”s then it will need to be reviewed and approved on a study by study basis as the OHRE will need to assess the risk to benefit.</a:t>
            </a:r>
          </a:p>
          <a:p>
            <a:pPr lvl="2" indent="-229870">
              <a:buFont typeface="Arial" panose="020B0604020202020204" pitchFamily="34" charset="0"/>
              <a:buChar char="•"/>
            </a:pPr>
            <a:r>
              <a:rPr lang="en-US">
                <a:ea typeface="ＭＳ Ｐゴシック"/>
              </a:rPr>
              <a:t>The OHRE is working with ID to create an international version that allows for a few minor additional XXXX’s and will be issued a second approval letter.</a:t>
            </a:r>
          </a:p>
          <a:p>
            <a:r>
              <a:rPr lang="en-US" b="1" u="sng">
                <a:ea typeface="ＭＳ Ｐゴシック"/>
              </a:rPr>
              <a:t>The submission must include in the modification description a risk analysis for any changes to the Information Sheet or where OVCR’s guidance will not be followed.</a:t>
            </a:r>
          </a:p>
        </p:txBody>
      </p:sp>
    </p:spTree>
    <p:extLst>
      <p:ext uri="{BB962C8B-B14F-4D97-AF65-F5344CB8AC3E}">
        <p14:creationId xmlns:p14="http://schemas.microsoft.com/office/powerpoint/2010/main" val="123614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80AE-1BB9-8F43-A694-4E0F75EAF361}"/>
              </a:ext>
            </a:extLst>
          </p:cNvPr>
          <p:cNvSpPr>
            <a:spLocks noGrp="1"/>
          </p:cNvSpPr>
          <p:nvPr>
            <p:ph type="title"/>
          </p:nvPr>
        </p:nvSpPr>
        <p:spPr/>
        <p:txBody>
          <a:bodyPr/>
          <a:lstStyle/>
          <a:p>
            <a:r>
              <a:rPr lang="en-US"/>
              <a:t>Multi-Site Research</a:t>
            </a:r>
          </a:p>
        </p:txBody>
      </p:sp>
      <p:sp>
        <p:nvSpPr>
          <p:cNvPr id="3" name="Content Placeholder 2">
            <a:extLst>
              <a:ext uri="{FF2B5EF4-FFF2-40B4-BE49-F238E27FC236}">
                <a16:creationId xmlns:a16="http://schemas.microsoft.com/office/drawing/2014/main" id="{36D25C2A-5F8F-0D44-9D7F-9430AB7A9B10}"/>
              </a:ext>
            </a:extLst>
          </p:cNvPr>
          <p:cNvSpPr>
            <a:spLocks noGrp="1"/>
          </p:cNvSpPr>
          <p:nvPr>
            <p:ph idx="1"/>
          </p:nvPr>
        </p:nvSpPr>
        <p:spPr/>
        <p:txBody>
          <a:bodyPr/>
          <a:lstStyle/>
          <a:p>
            <a:r>
              <a:rPr lang="en-US">
                <a:ea typeface="ＭＳ Ｐゴシック"/>
              </a:rPr>
              <a:t>As each institution will have institutional requirements due to local laws, regulations, and requirements this may require a study by study evaluation by the study team.</a:t>
            </a:r>
          </a:p>
          <a:p>
            <a:r>
              <a:rPr lang="en-US">
                <a:ea typeface="ＭＳ Ｐゴシック"/>
              </a:rPr>
              <a:t>If the research is being conducted by UNC researchers - as the policy and guidance is institution-wide the COVID Information Sheet should be used regardless of location, unless otherwise approved.</a:t>
            </a:r>
          </a:p>
          <a:p>
            <a:pPr marL="572770" lvl="1">
              <a:buFont typeface="Arial" panose="020B0604020202020204" pitchFamily="34" charset="0"/>
              <a:buChar char="•"/>
            </a:pPr>
            <a:r>
              <a:rPr lang="en-US">
                <a:ea typeface="ＭＳ Ｐゴシック"/>
              </a:rPr>
              <a:t>e.g., international studies, studies reviewed by commercial IRB’s</a:t>
            </a:r>
          </a:p>
          <a:p>
            <a:pPr marL="572770" lvl="1">
              <a:buFont typeface="Arial" panose="020B0604020202020204" pitchFamily="34" charset="0"/>
              <a:buChar char="•"/>
            </a:pPr>
            <a:r>
              <a:rPr lang="en-US">
                <a:ea typeface="ＭＳ Ｐゴシック"/>
              </a:rPr>
              <a:t>If your study has oversight at other institutions, please also confirm with them regarding processes</a:t>
            </a:r>
          </a:p>
          <a:p>
            <a:pPr marL="0" indent="0"/>
            <a:r>
              <a:rPr lang="en-US">
                <a:ea typeface="ＭＳ Ｐゴシック"/>
              </a:rPr>
              <a:t>If another site is conducting face to face interactions, and relies on UNC’s IRB, they may choose to use our Information Sheet, provide us with another to review, or submit why it is not applicable.</a:t>
            </a:r>
          </a:p>
        </p:txBody>
      </p:sp>
    </p:spTree>
    <p:extLst>
      <p:ext uri="{BB962C8B-B14F-4D97-AF65-F5344CB8AC3E}">
        <p14:creationId xmlns:p14="http://schemas.microsoft.com/office/powerpoint/2010/main" val="324358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0B41-D9AE-4846-8806-BA63FA7E2B5D}"/>
              </a:ext>
            </a:extLst>
          </p:cNvPr>
          <p:cNvSpPr>
            <a:spLocks noGrp="1"/>
          </p:cNvSpPr>
          <p:nvPr>
            <p:ph type="title"/>
          </p:nvPr>
        </p:nvSpPr>
        <p:spPr/>
        <p:txBody>
          <a:bodyPr/>
          <a:lstStyle/>
          <a:p>
            <a:r>
              <a:rPr lang="en-US"/>
              <a:t>FDA-COVID </a:t>
            </a:r>
            <a:r>
              <a:rPr lang="en-US" err="1"/>
              <a:t>MyStudies</a:t>
            </a:r>
            <a:r>
              <a:rPr lang="en-US"/>
              <a:t> Application</a:t>
            </a:r>
          </a:p>
        </p:txBody>
      </p:sp>
      <p:sp>
        <p:nvSpPr>
          <p:cNvPr id="3" name="Content Placeholder 2">
            <a:extLst>
              <a:ext uri="{FF2B5EF4-FFF2-40B4-BE49-F238E27FC236}">
                <a16:creationId xmlns:a16="http://schemas.microsoft.com/office/drawing/2014/main" id="{5BF32CB3-9884-F944-9DE8-11913148830A}"/>
              </a:ext>
            </a:extLst>
          </p:cNvPr>
          <p:cNvSpPr>
            <a:spLocks noGrp="1"/>
          </p:cNvSpPr>
          <p:nvPr>
            <p:ph idx="1"/>
          </p:nvPr>
        </p:nvSpPr>
        <p:spPr/>
        <p:txBody>
          <a:bodyPr/>
          <a:lstStyle/>
          <a:p>
            <a:r>
              <a:rPr lang="en-US"/>
              <a:t>This new application has been made available for free from the FDA to utilize for “E-consent”, it has been sent to Privacy and IT for an evaluation to see if it can be used at UNC.</a:t>
            </a:r>
          </a:p>
          <a:p>
            <a:endParaRPr lang="en-US"/>
          </a:p>
          <a:p>
            <a:r>
              <a:rPr lang="en-US"/>
              <a:t>Please do not utilize until IT and Privacy have had the opportunity to appropriately assess.</a:t>
            </a:r>
          </a:p>
          <a:p>
            <a:endParaRPr lang="en-US"/>
          </a:p>
          <a:p>
            <a:endParaRPr lang="en-US"/>
          </a:p>
          <a:p>
            <a:endParaRPr lang="en-US"/>
          </a:p>
        </p:txBody>
      </p:sp>
      <p:pic>
        <p:nvPicPr>
          <p:cNvPr id="5" name="Picture 4" descr="A screenshot of a cell phone&#10;&#10;Description automatically generated">
            <a:extLst>
              <a:ext uri="{FF2B5EF4-FFF2-40B4-BE49-F238E27FC236}">
                <a16:creationId xmlns:a16="http://schemas.microsoft.com/office/drawing/2014/main" id="{9C25F67F-DF4A-B548-8B8C-57A5B5697C39}"/>
              </a:ext>
            </a:extLst>
          </p:cNvPr>
          <p:cNvPicPr>
            <a:picLocks noChangeAspect="1"/>
          </p:cNvPicPr>
          <p:nvPr/>
        </p:nvPicPr>
        <p:blipFill>
          <a:blip r:embed="rId2"/>
          <a:stretch>
            <a:fillRect/>
          </a:stretch>
        </p:blipFill>
        <p:spPr>
          <a:xfrm>
            <a:off x="1034143" y="4203456"/>
            <a:ext cx="5268686" cy="2481999"/>
          </a:xfrm>
          <a:prstGeom prst="rect">
            <a:avLst/>
          </a:prstGeom>
        </p:spPr>
      </p:pic>
    </p:spTree>
    <p:extLst>
      <p:ext uri="{BB962C8B-B14F-4D97-AF65-F5344CB8AC3E}">
        <p14:creationId xmlns:p14="http://schemas.microsoft.com/office/powerpoint/2010/main" val="3642023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6B2F-239B-4E5B-AFDD-03878F7E5E7B}"/>
              </a:ext>
            </a:extLst>
          </p:cNvPr>
          <p:cNvSpPr>
            <a:spLocks noGrp="1"/>
          </p:cNvSpPr>
          <p:nvPr>
            <p:ph type="title"/>
          </p:nvPr>
        </p:nvSpPr>
        <p:spPr/>
        <p:txBody>
          <a:bodyPr/>
          <a:lstStyle/>
          <a:p>
            <a:r>
              <a:rPr lang="en-US">
                <a:ea typeface="ＭＳ Ｐゴシック"/>
              </a:rPr>
              <a:t>Consent Processes-IRB</a:t>
            </a:r>
            <a:endParaRPr lang="en-US"/>
          </a:p>
        </p:txBody>
      </p:sp>
      <p:sp>
        <p:nvSpPr>
          <p:cNvPr id="3" name="Content Placeholder 2">
            <a:extLst>
              <a:ext uri="{FF2B5EF4-FFF2-40B4-BE49-F238E27FC236}">
                <a16:creationId xmlns:a16="http://schemas.microsoft.com/office/drawing/2014/main" id="{EF7BAD28-99FA-434E-B8CA-5F6EA82F813B}"/>
              </a:ext>
            </a:extLst>
          </p:cNvPr>
          <p:cNvSpPr>
            <a:spLocks noGrp="1"/>
          </p:cNvSpPr>
          <p:nvPr>
            <p:ph idx="1"/>
          </p:nvPr>
        </p:nvSpPr>
        <p:spPr/>
        <p:txBody>
          <a:bodyPr/>
          <a:lstStyle/>
          <a:p>
            <a:r>
              <a:rPr lang="en-US" sz="1800">
                <a:ea typeface="ＭＳ Ｐゴシック"/>
              </a:rPr>
              <a:t>Please refer to "Consenting Study Subjects in Isolation and Documentation " slides;</a:t>
            </a:r>
            <a:endParaRPr lang="en-US" sz="1800"/>
          </a:p>
          <a:p>
            <a:r>
              <a:rPr lang="en-US" sz="1800">
                <a:ea typeface="ＭＳ Ｐゴシック"/>
              </a:rPr>
              <a:t>Please remember some of this is dependent upon the risk level of the study (minimal risk/greater than minimal risk) and if its FDA regulated. </a:t>
            </a:r>
            <a:endParaRPr lang="en-US" sz="1800"/>
          </a:p>
          <a:p>
            <a:endParaRPr lang="en-US"/>
          </a:p>
          <a:p>
            <a:endParaRPr lang="en-US"/>
          </a:p>
        </p:txBody>
      </p:sp>
      <p:graphicFrame>
        <p:nvGraphicFramePr>
          <p:cNvPr id="4" name="Table 4">
            <a:extLst>
              <a:ext uri="{FF2B5EF4-FFF2-40B4-BE49-F238E27FC236}">
                <a16:creationId xmlns:a16="http://schemas.microsoft.com/office/drawing/2014/main" id="{09B16A1B-2CC6-4A21-A662-555CE12CCAD2}"/>
              </a:ext>
            </a:extLst>
          </p:cNvPr>
          <p:cNvGraphicFramePr>
            <a:graphicFrameLocks noGrp="1"/>
          </p:cNvGraphicFramePr>
          <p:nvPr>
            <p:extLst>
              <p:ext uri="{D42A27DB-BD31-4B8C-83A1-F6EECF244321}">
                <p14:modId xmlns:p14="http://schemas.microsoft.com/office/powerpoint/2010/main" val="641974672"/>
              </p:ext>
            </p:extLst>
          </p:nvPr>
        </p:nvGraphicFramePr>
        <p:xfrm>
          <a:off x="126647" y="2870742"/>
          <a:ext cx="8890706" cy="3820200"/>
        </p:xfrm>
        <a:graphic>
          <a:graphicData uri="http://schemas.openxmlformats.org/drawingml/2006/table">
            <a:tbl>
              <a:tblPr firstRow="1" bandRow="1">
                <a:tableStyleId>{5C22544A-7EE6-4342-B048-85BDC9FD1C3A}</a:tableStyleId>
              </a:tblPr>
              <a:tblGrid>
                <a:gridCol w="3162553">
                  <a:extLst>
                    <a:ext uri="{9D8B030D-6E8A-4147-A177-3AD203B41FA5}">
                      <a16:colId xmlns:a16="http://schemas.microsoft.com/office/drawing/2014/main" val="2888047387"/>
                    </a:ext>
                  </a:extLst>
                </a:gridCol>
                <a:gridCol w="1272048">
                  <a:extLst>
                    <a:ext uri="{9D8B030D-6E8A-4147-A177-3AD203B41FA5}">
                      <a16:colId xmlns:a16="http://schemas.microsoft.com/office/drawing/2014/main" val="2773006897"/>
                    </a:ext>
                  </a:extLst>
                </a:gridCol>
                <a:gridCol w="1594669">
                  <a:extLst>
                    <a:ext uri="{9D8B030D-6E8A-4147-A177-3AD203B41FA5}">
                      <a16:colId xmlns:a16="http://schemas.microsoft.com/office/drawing/2014/main" val="107603877"/>
                    </a:ext>
                  </a:extLst>
                </a:gridCol>
                <a:gridCol w="2861436">
                  <a:extLst>
                    <a:ext uri="{9D8B030D-6E8A-4147-A177-3AD203B41FA5}">
                      <a16:colId xmlns:a16="http://schemas.microsoft.com/office/drawing/2014/main" val="4242719210"/>
                    </a:ext>
                  </a:extLst>
                </a:gridCol>
              </a:tblGrid>
              <a:tr h="894120">
                <a:tc>
                  <a:txBody>
                    <a:bodyPr/>
                    <a:lstStyle/>
                    <a:p>
                      <a:r>
                        <a:rPr lang="en-US" sz="1400"/>
                        <a:t>Risk Level/Regulations</a:t>
                      </a:r>
                    </a:p>
                  </a:txBody>
                  <a:tcPr/>
                </a:tc>
                <a:tc>
                  <a:txBody>
                    <a:bodyPr/>
                    <a:lstStyle/>
                    <a:p>
                      <a:r>
                        <a:rPr lang="en-US" sz="1400"/>
                        <a:t>Full Waiver of HIPAA and Consent</a:t>
                      </a:r>
                    </a:p>
                  </a:txBody>
                  <a:tcPr/>
                </a:tc>
                <a:tc>
                  <a:txBody>
                    <a:bodyPr/>
                    <a:lstStyle/>
                    <a:p>
                      <a:r>
                        <a:rPr lang="en-US" sz="1400"/>
                        <a:t>Alt. Or Waiver of Signature  (Verbal)</a:t>
                      </a:r>
                    </a:p>
                  </a:txBody>
                  <a:tcPr/>
                </a:tc>
                <a:tc>
                  <a:txBody>
                    <a:bodyPr/>
                    <a:lstStyle/>
                    <a:p>
                      <a:r>
                        <a:rPr lang="en-US" sz="1400"/>
                        <a:t>Signature is Required</a:t>
                      </a:r>
                    </a:p>
                  </a:txBody>
                  <a:tcPr/>
                </a:tc>
                <a:extLst>
                  <a:ext uri="{0D108BD9-81ED-4DB2-BD59-A6C34878D82A}">
                    <a16:rowId xmlns:a16="http://schemas.microsoft.com/office/drawing/2014/main" val="3585905267"/>
                  </a:ext>
                </a:extLst>
              </a:tr>
              <a:tr h="695687">
                <a:tc>
                  <a:txBody>
                    <a:bodyPr/>
                    <a:lstStyle/>
                    <a:p>
                      <a:r>
                        <a:rPr lang="en-US" sz="1400"/>
                        <a:t>Minimal Risk-No Intervention/Interaction with subjects</a:t>
                      </a:r>
                    </a:p>
                    <a:p>
                      <a:pPr lvl="0">
                        <a:buNone/>
                      </a:pPr>
                      <a:r>
                        <a:rPr lang="en-US" sz="1400"/>
                        <a:t> *Expedited Categories</a:t>
                      </a:r>
                    </a:p>
                  </a:txBody>
                  <a:tcPr/>
                </a:tc>
                <a:tc>
                  <a:txBody>
                    <a:bodyPr/>
                    <a:lstStyle/>
                    <a:p>
                      <a:r>
                        <a:rPr lang="en-US" sz="1400"/>
                        <a:t>Yes</a:t>
                      </a:r>
                    </a:p>
                  </a:txBody>
                  <a:tcPr/>
                </a:tc>
                <a:tc>
                  <a:txBody>
                    <a:bodyPr/>
                    <a:lstStyle/>
                    <a:p>
                      <a:r>
                        <a:rPr lang="en-US" sz="1400"/>
                        <a:t>Likely NA</a:t>
                      </a:r>
                    </a:p>
                  </a:txBody>
                  <a:tcPr/>
                </a:tc>
                <a:tc>
                  <a:txBody>
                    <a:bodyPr/>
                    <a:lstStyle/>
                    <a:p>
                      <a:r>
                        <a:rPr lang="en-US" sz="1400"/>
                        <a:t>Likely NA</a:t>
                      </a:r>
                    </a:p>
                  </a:txBody>
                  <a:tcPr/>
                </a:tc>
                <a:extLst>
                  <a:ext uri="{0D108BD9-81ED-4DB2-BD59-A6C34878D82A}">
                    <a16:rowId xmlns:a16="http://schemas.microsoft.com/office/drawing/2014/main" val="1014425552"/>
                  </a:ext>
                </a:extLst>
              </a:tr>
              <a:tr h="695687">
                <a:tc>
                  <a:txBody>
                    <a:bodyPr/>
                    <a:lstStyle/>
                    <a:p>
                      <a:r>
                        <a:rPr lang="en-US" sz="1400"/>
                        <a:t>Minimal Risk- Intervention/interaction with subjects</a:t>
                      </a:r>
                    </a:p>
                    <a:p>
                      <a:pPr lvl="0">
                        <a:buNone/>
                      </a:pPr>
                      <a:r>
                        <a:rPr lang="en-US" sz="1400"/>
                        <a:t>*Expedited Categories</a:t>
                      </a:r>
                    </a:p>
                  </a:txBody>
                  <a:tcPr/>
                </a:tc>
                <a:tc>
                  <a:txBody>
                    <a:bodyPr/>
                    <a:lstStyle/>
                    <a:p>
                      <a:r>
                        <a:rPr lang="en-US" sz="1400"/>
                        <a:t>Likely NA</a:t>
                      </a:r>
                    </a:p>
                  </a:txBody>
                  <a:tcPr/>
                </a:tc>
                <a:tc>
                  <a:txBody>
                    <a:bodyPr/>
                    <a:lstStyle/>
                    <a:p>
                      <a:r>
                        <a:rPr lang="en-US" sz="1400"/>
                        <a:t>Yes </a:t>
                      </a:r>
                    </a:p>
                  </a:txBody>
                  <a:tcPr/>
                </a:tc>
                <a:tc>
                  <a:txBody>
                    <a:bodyPr/>
                    <a:lstStyle/>
                    <a:p>
                      <a:r>
                        <a:rPr lang="en-US" sz="1400"/>
                        <a:t>If possible, (for electronic consider Qualtrics, </a:t>
                      </a:r>
                      <a:r>
                        <a:rPr lang="en-US" sz="1400" err="1"/>
                        <a:t>REDCap</a:t>
                      </a:r>
                      <a:r>
                        <a:rPr lang="en-US" sz="1400"/>
                        <a:t> or other IT approved mechanism)</a:t>
                      </a:r>
                    </a:p>
                  </a:txBody>
                  <a:tcPr/>
                </a:tc>
                <a:extLst>
                  <a:ext uri="{0D108BD9-81ED-4DB2-BD59-A6C34878D82A}">
                    <a16:rowId xmlns:a16="http://schemas.microsoft.com/office/drawing/2014/main" val="1298191829"/>
                  </a:ext>
                </a:extLst>
              </a:tr>
              <a:tr h="695687">
                <a:tc>
                  <a:txBody>
                    <a:bodyPr/>
                    <a:lstStyle/>
                    <a:p>
                      <a:pPr lvl="0">
                        <a:buNone/>
                      </a:pPr>
                      <a:r>
                        <a:rPr lang="en-US" sz="1400"/>
                        <a:t>Greater than minimal risk- Full board</a:t>
                      </a:r>
                    </a:p>
                  </a:txBody>
                  <a:tcPr/>
                </a:tc>
                <a:tc>
                  <a:txBody>
                    <a:bodyPr/>
                    <a:lstStyle/>
                    <a:p>
                      <a:pPr lvl="0">
                        <a:buNone/>
                      </a:pPr>
                      <a:r>
                        <a:rPr lang="en-US" sz="1400"/>
                        <a:t>NA</a:t>
                      </a:r>
                    </a:p>
                  </a:txBody>
                  <a:tcPr/>
                </a:tc>
                <a:tc>
                  <a:txBody>
                    <a:bodyPr/>
                    <a:lstStyle/>
                    <a:p>
                      <a:pPr lvl="0">
                        <a:buNone/>
                      </a:pPr>
                      <a:r>
                        <a:rPr lang="en-US" sz="1400"/>
                        <a:t>NA</a:t>
                      </a:r>
                    </a:p>
                  </a:txBody>
                  <a:tcPr/>
                </a:tc>
                <a:tc>
                  <a:txBody>
                    <a:bodyPr/>
                    <a:lstStyle/>
                    <a:p>
                      <a:pPr lvl="0">
                        <a:buNone/>
                      </a:pPr>
                      <a:r>
                        <a:rPr lang="en-US" sz="1400"/>
                        <a:t>Yes (for electronic signature consider Qualtrics, </a:t>
                      </a:r>
                      <a:r>
                        <a:rPr lang="en-US" sz="1400" err="1"/>
                        <a:t>REDCap</a:t>
                      </a:r>
                      <a:r>
                        <a:rPr lang="en-US" sz="1400"/>
                        <a:t> or other IT approved mechanism)</a:t>
                      </a:r>
                    </a:p>
                  </a:txBody>
                  <a:tcPr/>
                </a:tc>
                <a:extLst>
                  <a:ext uri="{0D108BD9-81ED-4DB2-BD59-A6C34878D82A}">
                    <a16:rowId xmlns:a16="http://schemas.microsoft.com/office/drawing/2014/main" val="673088054"/>
                  </a:ext>
                </a:extLst>
              </a:tr>
              <a:tr h="695687">
                <a:tc>
                  <a:txBody>
                    <a:bodyPr/>
                    <a:lstStyle/>
                    <a:p>
                      <a:pPr lvl="0">
                        <a:buNone/>
                      </a:pPr>
                      <a:r>
                        <a:rPr lang="en-US" sz="1400"/>
                        <a:t>Greater than minimal risk-Full Board FDA Regulated</a:t>
                      </a:r>
                    </a:p>
                  </a:txBody>
                  <a:tcPr/>
                </a:tc>
                <a:tc>
                  <a:txBody>
                    <a:bodyPr/>
                    <a:lstStyle/>
                    <a:p>
                      <a:pPr lvl="0">
                        <a:buNone/>
                      </a:pPr>
                      <a:r>
                        <a:rPr lang="en-US" sz="1400"/>
                        <a:t>NA</a:t>
                      </a:r>
                    </a:p>
                  </a:txBody>
                  <a:tcPr/>
                </a:tc>
                <a:tc>
                  <a:txBody>
                    <a:bodyPr/>
                    <a:lstStyle/>
                    <a:p>
                      <a:pPr lvl="0">
                        <a:buNone/>
                      </a:pPr>
                      <a:r>
                        <a:rPr lang="en-US" sz="1400"/>
                        <a:t>NA</a:t>
                      </a:r>
                    </a:p>
                  </a:txBody>
                  <a:tcPr/>
                </a:tc>
                <a:tc>
                  <a:txBody>
                    <a:bodyPr/>
                    <a:lstStyle/>
                    <a:p>
                      <a:pPr lvl="0">
                        <a:buNone/>
                      </a:pPr>
                      <a:r>
                        <a:rPr lang="en-US" sz="1400"/>
                        <a:t>Yes (for electronic signature must be Part 11 Compliance, check with IT Liaison)</a:t>
                      </a:r>
                    </a:p>
                  </a:txBody>
                  <a:tcPr/>
                </a:tc>
                <a:extLst>
                  <a:ext uri="{0D108BD9-81ED-4DB2-BD59-A6C34878D82A}">
                    <a16:rowId xmlns:a16="http://schemas.microsoft.com/office/drawing/2014/main" val="2074893249"/>
                  </a:ext>
                </a:extLst>
              </a:tr>
            </a:tbl>
          </a:graphicData>
        </a:graphic>
      </p:graphicFrame>
    </p:spTree>
    <p:extLst>
      <p:ext uri="{BB962C8B-B14F-4D97-AF65-F5344CB8AC3E}">
        <p14:creationId xmlns:p14="http://schemas.microsoft.com/office/powerpoint/2010/main" val="252431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C2FE4-6488-40E9-9CB6-732157ED91B2}"/>
              </a:ext>
            </a:extLst>
          </p:cNvPr>
          <p:cNvSpPr>
            <a:spLocks noGrp="1"/>
          </p:cNvSpPr>
          <p:nvPr>
            <p:ph type="title"/>
          </p:nvPr>
        </p:nvSpPr>
        <p:spPr/>
        <p:txBody>
          <a:bodyPr/>
          <a:lstStyle/>
          <a:p>
            <a:r>
              <a:rPr lang="en-US">
                <a:ea typeface="ＭＳ Ｐゴシック"/>
              </a:rPr>
              <a:t>What if the IRB has not approved my submission for COVID changes? </a:t>
            </a:r>
            <a:endParaRPr lang="en-US"/>
          </a:p>
        </p:txBody>
      </p:sp>
      <p:sp>
        <p:nvSpPr>
          <p:cNvPr id="3" name="Content Placeholder 2">
            <a:extLst>
              <a:ext uri="{FF2B5EF4-FFF2-40B4-BE49-F238E27FC236}">
                <a16:creationId xmlns:a16="http://schemas.microsoft.com/office/drawing/2014/main" id="{27D8B9E2-3FA7-4A6B-B0FA-D52C4808F74F}"/>
              </a:ext>
            </a:extLst>
          </p:cNvPr>
          <p:cNvSpPr>
            <a:spLocks noGrp="1"/>
          </p:cNvSpPr>
          <p:nvPr>
            <p:ph idx="1"/>
          </p:nvPr>
        </p:nvSpPr>
        <p:spPr/>
        <p:txBody>
          <a:bodyPr/>
          <a:lstStyle/>
          <a:p>
            <a:pPr marL="344170" lvl="1" indent="0">
              <a:lnSpc>
                <a:spcPct val="118000"/>
              </a:lnSpc>
              <a:spcAft>
                <a:spcPts val="800"/>
              </a:spcAft>
              <a:buNone/>
            </a:pPr>
            <a:r>
              <a:rPr lang="en-US" sz="1800">
                <a:ea typeface="ＭＳ Ｐゴシック"/>
              </a:rPr>
              <a:t>Please refer to the OHRE website and the </a:t>
            </a:r>
            <a:r>
              <a:rPr lang="en-US" sz="1800">
                <a:ea typeface="ＭＳ Ｐゴシック"/>
                <a:hlinkClick r:id="rId2">
                  <a:extLst>
                    <a:ext uri="{A12FA001-AC4F-418D-AE19-62706E023703}">
                      <ahyp:hlinkClr xmlns:ahyp="http://schemas.microsoft.com/office/drawing/2018/hyperlinkcolor" val="tx"/>
                    </a:ext>
                  </a:extLst>
                </a:hlinkClick>
              </a:rPr>
              <a:t>COVID FAQ's</a:t>
            </a:r>
            <a:r>
              <a:rPr lang="en-US" sz="1800">
                <a:ea typeface="ＭＳ Ｐゴシック"/>
              </a:rPr>
              <a:t>:</a:t>
            </a:r>
            <a:endParaRPr lang="en-US"/>
          </a:p>
          <a:p>
            <a:pPr marL="344170" lvl="1" indent="0">
              <a:lnSpc>
                <a:spcPct val="118000"/>
              </a:lnSpc>
              <a:spcAft>
                <a:spcPts val="800"/>
              </a:spcAft>
              <a:buNone/>
            </a:pPr>
            <a:r>
              <a:rPr lang="en-US" sz="1800">
                <a:ea typeface="ＭＳ Ｐゴシック"/>
              </a:rPr>
              <a:t>As a reminder, initiating research or modifications to research without IRB approval is permitted to eliminate apparent immediate hazards to the human subjects per DHHS OHRP and FDA regulations.</a:t>
            </a:r>
          </a:p>
          <a:p>
            <a:pPr marL="572770" lvl="1">
              <a:lnSpc>
                <a:spcPct val="118000"/>
              </a:lnSpc>
              <a:spcAft>
                <a:spcPts val="800"/>
              </a:spcAft>
              <a:buFont typeface="Arial,Sans-Serif"/>
              <a:buChar char="•"/>
            </a:pPr>
            <a:r>
              <a:rPr lang="en-US" sz="1800">
                <a:ea typeface="ＭＳ Ｐゴシック"/>
              </a:rPr>
              <a:t>Please submit the modification as soon as available.</a:t>
            </a:r>
          </a:p>
          <a:p>
            <a:pPr marL="572770" lvl="1">
              <a:lnSpc>
                <a:spcPct val="118000"/>
              </a:lnSpc>
              <a:spcAft>
                <a:spcPts val="800"/>
              </a:spcAft>
              <a:buFont typeface="Arial,Sans-Serif"/>
              <a:buChar char="•"/>
            </a:pPr>
            <a:r>
              <a:rPr lang="en-US" sz="1800">
                <a:ea typeface="ＭＳ Ｐゴシック"/>
              </a:rPr>
              <a:t>If you need to "alter your procedures" to remove immediate risk of harm, these should be noted in your deviation log and submitted to the IRB as an NSI if they meet the criteria outline in SOP 1401.  Please note your sponsors and monitors are going to want to see analysis of risk in the deviation log. </a:t>
            </a:r>
          </a:p>
        </p:txBody>
      </p:sp>
    </p:spTree>
    <p:extLst>
      <p:ext uri="{BB962C8B-B14F-4D97-AF65-F5344CB8AC3E}">
        <p14:creationId xmlns:p14="http://schemas.microsoft.com/office/powerpoint/2010/main" val="323181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28D6C-ED87-4404-A2C7-A59F3D28161C}"/>
              </a:ext>
            </a:extLst>
          </p:cNvPr>
          <p:cNvSpPr>
            <a:spLocks noGrp="1"/>
          </p:cNvSpPr>
          <p:nvPr>
            <p:ph type="title"/>
          </p:nvPr>
        </p:nvSpPr>
        <p:spPr/>
        <p:txBody>
          <a:bodyPr/>
          <a:lstStyle/>
          <a:p>
            <a:r>
              <a:rPr lang="en-US">
                <a:ea typeface="ＭＳ Ｐゴシック"/>
              </a:rPr>
              <a:t>Are the OHRE/IRB returning to campus on 6/1/2020?</a:t>
            </a:r>
            <a:endParaRPr lang="en-US"/>
          </a:p>
        </p:txBody>
      </p:sp>
      <p:sp>
        <p:nvSpPr>
          <p:cNvPr id="3" name="Content Placeholder 2">
            <a:extLst>
              <a:ext uri="{FF2B5EF4-FFF2-40B4-BE49-F238E27FC236}">
                <a16:creationId xmlns:a16="http://schemas.microsoft.com/office/drawing/2014/main" id="{C5D4C302-3653-4164-AD45-EE3B585BD36B}"/>
              </a:ext>
            </a:extLst>
          </p:cNvPr>
          <p:cNvSpPr>
            <a:spLocks noGrp="1"/>
          </p:cNvSpPr>
          <p:nvPr>
            <p:ph idx="1"/>
          </p:nvPr>
        </p:nvSpPr>
        <p:spPr/>
        <p:txBody>
          <a:bodyPr/>
          <a:lstStyle/>
          <a:p>
            <a:pPr marL="399732" indent="-285750">
              <a:spcAft>
                <a:spcPts val="800"/>
              </a:spcAft>
              <a:buFont typeface="Arial" panose="020B0604020202020204" pitchFamily="34" charset="0"/>
              <a:buChar char="•"/>
            </a:pPr>
            <a:r>
              <a:rPr lang="en-US" sz="1800">
                <a:ea typeface="ＭＳ Ｐゴシック"/>
              </a:rPr>
              <a:t>The OHRE and IRB have continued to review during this time period</a:t>
            </a:r>
          </a:p>
          <a:p>
            <a:pPr marL="629920" lvl="1" indent="-285750">
              <a:spcAft>
                <a:spcPts val="800"/>
              </a:spcAft>
              <a:buFont typeface="Arial" panose="020B0604020202020204" pitchFamily="34" charset="0"/>
              <a:buChar char="•"/>
            </a:pPr>
            <a:r>
              <a:rPr lang="en-US" sz="1600">
                <a:ea typeface="ＭＳ Ｐゴシック"/>
              </a:rPr>
              <a:t>Since 3/13/2020, finalized over 5700 submissions, 700 modifications related to COVID, and over 95 new COVID related studies.</a:t>
            </a:r>
          </a:p>
          <a:p>
            <a:pPr marL="629920" lvl="1" indent="-285750">
              <a:spcAft>
                <a:spcPts val="800"/>
              </a:spcAft>
              <a:buFont typeface="Arial" panose="020B0604020202020204" pitchFamily="34" charset="0"/>
              <a:buChar char="•"/>
            </a:pPr>
            <a:r>
              <a:rPr lang="en-US" sz="1600">
                <a:ea typeface="ＭＳ Ｐゴシック"/>
              </a:rPr>
              <a:t>To help reserve PPE for our researchers and subjects the OHRE will continue to work remotely and hold board meetings via Zoom.</a:t>
            </a:r>
          </a:p>
          <a:p>
            <a:pPr marL="572770" lvl="1">
              <a:spcAft>
                <a:spcPts val="800"/>
              </a:spcAft>
              <a:buFont typeface="Arial,Sans-Serif"/>
              <a:buChar char="•"/>
            </a:pPr>
            <a:r>
              <a:rPr lang="en-US" sz="1600">
                <a:ea typeface="ＭＳ Ｐゴシック"/>
              </a:rPr>
              <a:t>Staff are available via email and voice messages left will be returned within 1 working day as much as possible, as the staff have virtual voicemail.</a:t>
            </a:r>
          </a:p>
          <a:p>
            <a:pPr marL="572770" lvl="1">
              <a:spcAft>
                <a:spcPts val="800"/>
              </a:spcAft>
              <a:buFont typeface="Arial,Sans-Serif"/>
              <a:buChar char="•"/>
            </a:pPr>
            <a:r>
              <a:rPr lang="en-US" sz="1600">
                <a:ea typeface="ＭＳ Ｐゴシック"/>
              </a:rPr>
              <a:t>Assigned staff can be identified in IRBIS by accessing the study specific submission:</a:t>
            </a:r>
          </a:p>
          <a:p>
            <a:pPr marL="572770" lvl="1">
              <a:lnSpc>
                <a:spcPct val="118000"/>
              </a:lnSpc>
              <a:spcAft>
                <a:spcPts val="800"/>
              </a:spcAft>
              <a:buFont typeface="Arial,Sans-Serif"/>
              <a:buChar char="•"/>
            </a:pPr>
            <a:endParaRPr lang="en-US">
              <a:ea typeface="ＭＳ Ｐゴシック"/>
            </a:endParaRPr>
          </a:p>
        </p:txBody>
      </p:sp>
      <p:pic>
        <p:nvPicPr>
          <p:cNvPr id="10" name="Picture 10" descr="A screenshot of a cell phone&#10;&#10;Description generated with very high confidence">
            <a:extLst>
              <a:ext uri="{FF2B5EF4-FFF2-40B4-BE49-F238E27FC236}">
                <a16:creationId xmlns:a16="http://schemas.microsoft.com/office/drawing/2014/main" id="{57CCA0B1-6A7D-4157-B744-E36178A5B594}"/>
              </a:ext>
            </a:extLst>
          </p:cNvPr>
          <p:cNvPicPr>
            <a:picLocks noChangeAspect="1"/>
          </p:cNvPicPr>
          <p:nvPr/>
        </p:nvPicPr>
        <p:blipFill>
          <a:blip r:embed="rId2"/>
          <a:stretch>
            <a:fillRect/>
          </a:stretch>
        </p:blipFill>
        <p:spPr>
          <a:xfrm>
            <a:off x="1542611" y="4900913"/>
            <a:ext cx="5563829" cy="1021907"/>
          </a:xfrm>
          <a:prstGeom prst="rect">
            <a:avLst/>
          </a:prstGeom>
        </p:spPr>
      </p:pic>
    </p:spTree>
    <p:extLst>
      <p:ext uri="{BB962C8B-B14F-4D97-AF65-F5344CB8AC3E}">
        <p14:creationId xmlns:p14="http://schemas.microsoft.com/office/powerpoint/2010/main" val="248699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80165-1DD8-D941-A987-FA42FFEB13D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EC1A359-DBF6-9341-9FD7-2EEAA111CB2C}"/>
              </a:ext>
            </a:extLst>
          </p:cNvPr>
          <p:cNvPicPr>
            <a:picLocks noChangeAspect="1"/>
          </p:cNvPicPr>
          <p:nvPr/>
        </p:nvPicPr>
        <p:blipFill>
          <a:blip r:embed="rId3"/>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16F34B5F-9174-A149-B24F-46A37478DD36}"/>
              </a:ext>
            </a:extLst>
          </p:cNvPr>
          <p:cNvSpPr/>
          <p:nvPr/>
        </p:nvSpPr>
        <p:spPr>
          <a:xfrm>
            <a:off x="-97971" y="2149777"/>
            <a:ext cx="8980714" cy="4093428"/>
          </a:xfrm>
          <a:prstGeom prst="rect">
            <a:avLst/>
          </a:prstGeom>
        </p:spPr>
        <p:txBody>
          <a:bodyPr wrap="square">
            <a:spAutoFit/>
          </a:bodyPr>
          <a:lstStyle/>
          <a:p>
            <a:pPr lvl="1"/>
            <a:r>
              <a:rPr lang="en-US" sz="2000" b="1" i="1">
                <a:solidFill>
                  <a:srgbClr val="6699CC"/>
                </a:solidFill>
                <a:latin typeface="Avenir Book"/>
                <a:ea typeface="ＭＳ Ｐゴシック"/>
              </a:rPr>
              <a:t>General Questions 919-966-3113| </a:t>
            </a:r>
          </a:p>
          <a:p>
            <a:pPr lvl="2"/>
            <a:r>
              <a:rPr lang="en-US" sz="2000" b="1" i="1" err="1">
                <a:solidFill>
                  <a:srgbClr val="6699CC"/>
                </a:solidFill>
                <a:latin typeface="Avenir Book"/>
                <a:ea typeface="ＭＳ Ｐゴシック"/>
              </a:rPr>
              <a:t>irb_questions@unc.edu</a:t>
            </a:r>
            <a:endParaRPr lang="en-US" sz="2000" b="1" i="1">
              <a:solidFill>
                <a:srgbClr val="6699CC"/>
              </a:solidFill>
              <a:latin typeface="Avenir Book"/>
              <a:ea typeface="ＭＳ Ｐゴシック"/>
            </a:endParaRPr>
          </a:p>
          <a:p>
            <a:pPr lvl="1"/>
            <a:endParaRPr lang="en-US" sz="2000">
              <a:latin typeface="Avenir Book"/>
              <a:ea typeface="ＭＳ Ｐゴシック"/>
            </a:endParaRPr>
          </a:p>
          <a:p>
            <a:pPr lvl="1"/>
            <a:endParaRPr lang="en-US" sz="2000">
              <a:latin typeface="Avenir Book"/>
              <a:ea typeface="ＭＳ Ｐゴシック"/>
            </a:endParaRPr>
          </a:p>
          <a:p>
            <a:pPr lvl="1"/>
            <a:r>
              <a:rPr lang="en-US" sz="2000" b="1" i="1">
                <a:solidFill>
                  <a:srgbClr val="6699CC"/>
                </a:solidFill>
                <a:latin typeface="Avenir Book"/>
                <a:ea typeface="ＭＳ Ｐゴシック"/>
              </a:rPr>
              <a:t>Cassandra (Cassie) Myers, OHRE Director</a:t>
            </a:r>
          </a:p>
          <a:p>
            <a:pPr lvl="2"/>
            <a:r>
              <a:rPr lang="en-US" sz="2000" b="1" i="1">
                <a:solidFill>
                  <a:srgbClr val="6699CC"/>
                </a:solidFill>
                <a:latin typeface="Avenir Book"/>
                <a:ea typeface="ＭＳ Ｐゴシック"/>
                <a:hlinkClick r:id="rId4">
                  <a:extLst>
                    <a:ext uri="{A12FA001-AC4F-418D-AE19-62706E023703}">
                      <ahyp:hlinkClr xmlns:ahyp="http://schemas.microsoft.com/office/drawing/2018/hyperlinkcolor" val="tx"/>
                    </a:ext>
                  </a:extLst>
                </a:hlinkClick>
              </a:rPr>
              <a:t>Cassandra.myers@unc.edu</a:t>
            </a:r>
            <a:endParaRPr lang="en-US" sz="2000" b="1" i="1">
              <a:solidFill>
                <a:srgbClr val="6699CC"/>
              </a:solidFill>
              <a:latin typeface="Avenir Book"/>
              <a:ea typeface="ＭＳ Ｐゴシック"/>
            </a:endParaRPr>
          </a:p>
          <a:p>
            <a:pPr lvl="1"/>
            <a:endParaRPr lang="en-US" sz="2000" b="1" i="1">
              <a:solidFill>
                <a:srgbClr val="6699CC"/>
              </a:solidFill>
              <a:latin typeface="Avenir Book"/>
              <a:ea typeface="ＭＳ Ｐゴシック"/>
            </a:endParaRPr>
          </a:p>
          <a:p>
            <a:pPr lvl="1"/>
            <a:endParaRPr lang="en-US" sz="2000" b="1" i="1">
              <a:solidFill>
                <a:srgbClr val="6699CC"/>
              </a:solidFill>
              <a:latin typeface="Avenir Book"/>
              <a:ea typeface="ＭＳ Ｐゴシック"/>
            </a:endParaRPr>
          </a:p>
          <a:p>
            <a:pPr lvl="1"/>
            <a:r>
              <a:rPr lang="en-US" sz="2000" b="1" i="1">
                <a:solidFill>
                  <a:srgbClr val="6699CC"/>
                </a:solidFill>
                <a:latin typeface="Avenir Book"/>
                <a:ea typeface="ＭＳ Ｐゴシック"/>
              </a:rPr>
              <a:t>John Roberts, Associate Director Regulatory Affairs &amp; Compliance</a:t>
            </a:r>
          </a:p>
          <a:p>
            <a:pPr lvl="2"/>
            <a:r>
              <a:rPr lang="en-US" sz="2000" b="1" i="1">
                <a:solidFill>
                  <a:srgbClr val="6699CC"/>
                </a:solidFill>
                <a:latin typeface="Avenir Book"/>
                <a:ea typeface="ＭＳ Ｐゴシック"/>
                <a:hlinkClick r:id="rId5">
                  <a:extLst>
                    <a:ext uri="{A12FA001-AC4F-418D-AE19-62706E023703}">
                      <ahyp:hlinkClr xmlns:ahyp="http://schemas.microsoft.com/office/drawing/2018/hyperlinkcolor" val="tx"/>
                    </a:ext>
                  </a:extLst>
                </a:hlinkClick>
              </a:rPr>
              <a:t>jtr@unc.edu</a:t>
            </a:r>
            <a:endParaRPr lang="en-US" sz="2000" b="1" i="1">
              <a:solidFill>
                <a:srgbClr val="6699CC"/>
              </a:solidFill>
              <a:latin typeface="Avenir Book"/>
              <a:ea typeface="ＭＳ Ｐゴシック"/>
            </a:endParaRPr>
          </a:p>
          <a:p>
            <a:pPr lvl="2"/>
            <a:endParaRPr lang="en-US" sz="2000" b="1" i="1">
              <a:solidFill>
                <a:srgbClr val="6699CC"/>
              </a:solidFill>
              <a:latin typeface="Avenir Book"/>
              <a:ea typeface="ＭＳ Ｐゴシック"/>
            </a:endParaRPr>
          </a:p>
          <a:p>
            <a:pPr lvl="1"/>
            <a:r>
              <a:rPr lang="en-US" sz="2000" b="1" i="1">
                <a:solidFill>
                  <a:srgbClr val="6699CC"/>
                </a:solidFill>
                <a:latin typeface="Avenir Book"/>
                <a:ea typeface="ＭＳ Ｐゴシック"/>
              </a:rPr>
              <a:t>Mike Matamoros, Associate Director Operations &amp; Education</a:t>
            </a:r>
          </a:p>
          <a:p>
            <a:pPr lvl="2"/>
            <a:r>
              <a:rPr lang="en-US" sz="2000" b="1" i="1" err="1">
                <a:solidFill>
                  <a:srgbClr val="6699CC"/>
                </a:solidFill>
                <a:latin typeface="Avenir Book"/>
                <a:ea typeface="ＭＳ Ｐゴシック"/>
              </a:rPr>
              <a:t>matamoro@email.unc.edu</a:t>
            </a:r>
            <a:endParaRPr lang="en-US" sz="2000" b="1" i="1">
              <a:solidFill>
                <a:srgbClr val="6699CC"/>
              </a:solidFill>
              <a:latin typeface="Avenir Book"/>
              <a:ea typeface="ＭＳ Ｐゴシック"/>
            </a:endParaRPr>
          </a:p>
        </p:txBody>
      </p:sp>
    </p:spTree>
    <p:extLst>
      <p:ext uri="{BB962C8B-B14F-4D97-AF65-F5344CB8AC3E}">
        <p14:creationId xmlns:p14="http://schemas.microsoft.com/office/powerpoint/2010/main" val="23435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801"/>
            <a:ext cx="8229600" cy="795626"/>
          </a:xfrm>
        </p:spPr>
        <p:txBody>
          <a:bodyPr anchor="ctr"/>
          <a:lstStyle/>
          <a:p>
            <a:r>
              <a:rPr lang="en-US" sz="3200" b="1" u="sng">
                <a:solidFill>
                  <a:srgbClr val="1B64A7"/>
                </a:solidFill>
                <a:latin typeface="Founders Grotesk Medium"/>
                <a:ea typeface="ＭＳ Ｐゴシック"/>
              </a:rPr>
              <a:t>Objectives </a:t>
            </a:r>
            <a:endParaRPr lang="en-US"/>
          </a:p>
        </p:txBody>
      </p:sp>
      <p:sp>
        <p:nvSpPr>
          <p:cNvPr id="5" name="Content Placeholder 4">
            <a:extLst>
              <a:ext uri="{FF2B5EF4-FFF2-40B4-BE49-F238E27FC236}">
                <a16:creationId xmlns:a16="http://schemas.microsoft.com/office/drawing/2014/main" id="{DBF58A0E-5B17-4477-BF5E-52D9CED411DD}"/>
              </a:ext>
            </a:extLst>
          </p:cNvPr>
          <p:cNvSpPr>
            <a:spLocks noGrp="1"/>
          </p:cNvSpPr>
          <p:nvPr>
            <p:ph idx="1"/>
          </p:nvPr>
        </p:nvSpPr>
        <p:spPr/>
        <p:txBody>
          <a:bodyPr/>
          <a:lstStyle/>
          <a:p>
            <a:pPr>
              <a:buFont typeface="Arial" panose="020B0604020202020204" pitchFamily="34" charset="0"/>
              <a:buChar char="•"/>
            </a:pPr>
            <a:r>
              <a:rPr lang="en-US"/>
              <a:t>Reminders related to COVID</a:t>
            </a:r>
          </a:p>
          <a:p>
            <a:pPr>
              <a:buFont typeface="Arial" panose="020B0604020202020204" pitchFamily="34" charset="0"/>
              <a:buChar char="•"/>
            </a:pPr>
            <a:r>
              <a:rPr lang="en-US"/>
              <a:t>Review the OHRE announcement sent out on 5/25/2020</a:t>
            </a:r>
          </a:p>
          <a:p>
            <a:pPr lvl="1">
              <a:buFont typeface="Arial" panose="020B0604020202020204" pitchFamily="34" charset="0"/>
              <a:buChar char="•"/>
            </a:pPr>
            <a:r>
              <a:rPr lang="en-US"/>
              <a:t>COVID Information Sheet</a:t>
            </a:r>
          </a:p>
          <a:p>
            <a:pPr lvl="1">
              <a:buFont typeface="Arial" panose="020B0604020202020204" pitchFamily="34" charset="0"/>
              <a:buChar char="•"/>
            </a:pPr>
            <a:r>
              <a:rPr lang="en-US"/>
              <a:t>COVID Information Sheet Approval Letter</a:t>
            </a:r>
          </a:p>
          <a:p>
            <a:pPr lvl="1">
              <a:buFont typeface="Arial" panose="020B0604020202020204" pitchFamily="34" charset="0"/>
              <a:buChar char="•"/>
            </a:pPr>
            <a:r>
              <a:rPr lang="en-US"/>
              <a:t>Alterations to the COVID Information Sheet</a:t>
            </a:r>
          </a:p>
          <a:p>
            <a:pPr>
              <a:buFont typeface="Arial" panose="020B0604020202020204" pitchFamily="34" charset="0"/>
              <a:buChar char="•"/>
            </a:pPr>
            <a:r>
              <a:rPr lang="en-US"/>
              <a:t>Remote Consent Options</a:t>
            </a:r>
          </a:p>
          <a:p>
            <a:pPr lvl="1">
              <a:buFont typeface="Arial" panose="020B0604020202020204" pitchFamily="34" charset="0"/>
              <a:buChar char="•"/>
            </a:pPr>
            <a:r>
              <a:rPr lang="en-US"/>
              <a:t>FDA e-Consent</a:t>
            </a:r>
          </a:p>
          <a:p>
            <a:pPr marL="344488" lvl="1" indent="0">
              <a:buNone/>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A968-F141-0A46-9B8D-A009730930DA}"/>
              </a:ext>
            </a:extLst>
          </p:cNvPr>
          <p:cNvSpPr>
            <a:spLocks noGrp="1"/>
          </p:cNvSpPr>
          <p:nvPr>
            <p:ph type="title"/>
          </p:nvPr>
        </p:nvSpPr>
        <p:spPr/>
        <p:txBody>
          <a:bodyPr/>
          <a:lstStyle/>
          <a:p>
            <a:r>
              <a:rPr lang="en-US"/>
              <a:t>OVCR’s 5/23/2020 Announcement</a:t>
            </a:r>
          </a:p>
        </p:txBody>
      </p:sp>
      <p:sp>
        <p:nvSpPr>
          <p:cNvPr id="3" name="Text Placeholder 2">
            <a:extLst>
              <a:ext uri="{FF2B5EF4-FFF2-40B4-BE49-F238E27FC236}">
                <a16:creationId xmlns:a16="http://schemas.microsoft.com/office/drawing/2014/main" id="{B945A2CD-9D56-A44A-A0B1-8A8CFF757006}"/>
              </a:ext>
            </a:extLst>
          </p:cNvPr>
          <p:cNvSpPr>
            <a:spLocks noGrp="1"/>
          </p:cNvSpPr>
          <p:nvPr>
            <p:ph type="body" idx="1"/>
          </p:nvPr>
        </p:nvSpPr>
        <p:spPr>
          <a:xfrm>
            <a:off x="457200" y="1535114"/>
            <a:ext cx="8229600" cy="4789486"/>
          </a:xfrm>
        </p:spPr>
        <p:txBody>
          <a:bodyPr>
            <a:normAutofit fontScale="55000" lnSpcReduction="20000"/>
          </a:bodyPr>
          <a:lstStyle/>
          <a:p>
            <a:endParaRPr lang="en-US"/>
          </a:p>
          <a:p>
            <a:pPr marL="457200" indent="-457200">
              <a:buFont typeface="Arial" panose="020B0604020202020204" pitchFamily="34" charset="0"/>
              <a:buChar char="•"/>
            </a:pPr>
            <a:r>
              <a:rPr lang="en-US">
                <a:solidFill>
                  <a:schemeClr val="tx2"/>
                </a:solidFill>
                <a:ea typeface="ＭＳ Ｐゴシック"/>
              </a:rPr>
              <a:t>On June 1, on-campus research operations and facilities will increase up to 50% of capacity.  </a:t>
            </a:r>
            <a:endParaRPr lang="en-US">
              <a:solidFill>
                <a:schemeClr val="tx2"/>
              </a:solidFill>
            </a:endParaRPr>
          </a:p>
          <a:p>
            <a:pPr marL="914400" lvl="1" indent="-457200">
              <a:buFont typeface="Arial" panose="020B0604020202020204" pitchFamily="34" charset="0"/>
              <a:buChar char="•"/>
            </a:pPr>
            <a:r>
              <a:rPr lang="en-US" sz="3100" b="0">
                <a:latin typeface="Founders Grotesk Medium"/>
                <a:ea typeface="ＭＳ Ｐゴシック"/>
              </a:rPr>
              <a:t>Determined by individual schools and the College of Arts &amp; Sciences</a:t>
            </a:r>
          </a:p>
          <a:p>
            <a:pPr marL="914400" lvl="1" indent="-457200">
              <a:buFont typeface="Arial" panose="020B0604020202020204" pitchFamily="34" charset="0"/>
              <a:buChar char="•"/>
            </a:pPr>
            <a:r>
              <a:rPr lang="en-US" sz="3100" b="0">
                <a:latin typeface="Founders Grotesk Medium"/>
                <a:ea typeface="ＭＳ Ｐゴシック"/>
              </a:rPr>
              <a:t>E.g.,  SOM Clinical Research Review Committee</a:t>
            </a:r>
          </a:p>
          <a:p>
            <a:pPr marL="457200" indent="-457200">
              <a:buFont typeface="Arial" panose="020B0604020202020204" pitchFamily="34" charset="0"/>
              <a:buChar char="•"/>
            </a:pPr>
            <a:r>
              <a:rPr lang="en-US">
                <a:solidFill>
                  <a:schemeClr val="tx2"/>
                </a:solidFill>
                <a:ea typeface="ＭＳ Ｐゴシック"/>
              </a:rPr>
              <a:t>Restrictions will be loosened or tightened in the weeks and months ahead based on advice of public health experts.</a:t>
            </a:r>
          </a:p>
          <a:p>
            <a:pPr marL="457200" indent="-457200">
              <a:buFont typeface="Arial" panose="020B0604020202020204" pitchFamily="34" charset="0"/>
              <a:buChar char="•"/>
            </a:pPr>
            <a:r>
              <a:rPr lang="en-US">
                <a:solidFill>
                  <a:schemeClr val="tx2"/>
                </a:solidFill>
                <a:ea typeface="ＭＳ Ｐゴシック"/>
              </a:rPr>
              <a:t>Research will no longer be restricted to specifically approved “critical research activities,” and forms for that purpose will no longer need to be submitted to the OVCR.</a:t>
            </a:r>
          </a:p>
          <a:p>
            <a:pPr marL="457200" indent="-457200">
              <a:buFont typeface="Arial" panose="020B0604020202020204" pitchFamily="34" charset="0"/>
              <a:buChar char="•"/>
            </a:pPr>
            <a:r>
              <a:rPr lang="en-US" sz="3100">
                <a:solidFill>
                  <a:schemeClr val="tx2"/>
                </a:solidFill>
                <a:ea typeface="ＭＳ Ｐゴシック"/>
              </a:rPr>
              <a:t>All research that can effectively be done remotely should continue to be conducted remotely and not be conducted on campus for reasons of health and safety.</a:t>
            </a:r>
          </a:p>
          <a:p>
            <a:endParaRPr lang="en-US" sz="3100">
              <a:solidFill>
                <a:srgbClr val="000000"/>
              </a:solidFill>
            </a:endParaRPr>
          </a:p>
          <a:p>
            <a:pPr marL="457200" indent="-457200">
              <a:buFont typeface="Arial" panose="020B0604020202020204" pitchFamily="34" charset="0"/>
              <a:buChar char="•"/>
            </a:pPr>
            <a:r>
              <a:rPr lang="en-US" sz="3100">
                <a:solidFill>
                  <a:srgbClr val="000000"/>
                </a:solidFill>
                <a:ea typeface="ＭＳ Ｐゴシック"/>
                <a:hlinkClick r:id="rId2"/>
              </a:rPr>
              <a:t>OVCR’s 5/23/2020 Announcement</a:t>
            </a:r>
            <a:endParaRPr lang="en-US" sz="3100">
              <a:solidFill>
                <a:srgbClr val="000000"/>
              </a:solidFill>
              <a:ea typeface="ＭＳ Ｐゴシック"/>
            </a:endParaRPr>
          </a:p>
          <a:p>
            <a:pPr marL="457200" indent="-457200">
              <a:buFont typeface="Arial" panose="020B0604020202020204" pitchFamily="34" charset="0"/>
              <a:buChar char="•"/>
            </a:pPr>
            <a:r>
              <a:rPr lang="en-US" sz="3100">
                <a:solidFill>
                  <a:srgbClr val="000000"/>
                </a:solidFill>
                <a:ea typeface="ＭＳ Ｐゴシック"/>
                <a:hlinkClick r:id="rId3"/>
              </a:rPr>
              <a:t>OVCR’s 5/23/2020 Guidance for All On-Campus Research</a:t>
            </a:r>
            <a:endParaRPr lang="en-US" sz="3100">
              <a:solidFill>
                <a:srgbClr val="000000"/>
              </a:solidFill>
              <a:ea typeface="ＭＳ Ｐゴシック"/>
            </a:endParaRPr>
          </a:p>
          <a:p>
            <a:br>
              <a:rPr lang="en-US"/>
            </a:br>
            <a:endParaRPr lang="en-US"/>
          </a:p>
          <a:p>
            <a:endParaRPr lang="en-US"/>
          </a:p>
        </p:txBody>
      </p:sp>
    </p:spTree>
    <p:extLst>
      <p:ext uri="{BB962C8B-B14F-4D97-AF65-F5344CB8AC3E}">
        <p14:creationId xmlns:p14="http://schemas.microsoft.com/office/powerpoint/2010/main" val="142643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18054" y="335219"/>
            <a:ext cx="8441482" cy="1031516"/>
          </a:xfrm>
        </p:spPr>
        <p:txBody>
          <a:bodyPr anchor="ctr"/>
          <a:lstStyle/>
          <a:p>
            <a:pPr lvl="0">
              <a:lnSpc>
                <a:spcPct val="118000"/>
              </a:lnSpc>
              <a:spcBef>
                <a:spcPts val="0"/>
              </a:spcBef>
              <a:buClr>
                <a:srgbClr val="1395A6"/>
              </a:buClr>
              <a:buSzPct val="70000"/>
            </a:pPr>
            <a:r>
              <a:rPr lang="en-US" sz="3000" b="1" u="sng">
                <a:solidFill>
                  <a:srgbClr val="1B64A7"/>
                </a:solidFill>
                <a:latin typeface="Founders Grotesk Medium" charset="0"/>
                <a:cs typeface="Founders Grotesk Medium" charset="0"/>
              </a:rPr>
              <a:t>REMINDERS</a:t>
            </a:r>
            <a:endParaRPr lang="en-US" sz="2600" b="1">
              <a:solidFill>
                <a:srgbClr val="1395A6"/>
              </a:solidFill>
              <a:latin typeface="Founders Grotesk Medium" charset="0"/>
              <a:cs typeface="Founders Grotesk Medium" charset="0"/>
            </a:endParaRPr>
          </a:p>
        </p:txBody>
      </p:sp>
      <p:sp>
        <p:nvSpPr>
          <p:cNvPr id="24578" name="Text Placeholder 2"/>
          <p:cNvSpPr>
            <a:spLocks noGrp="1"/>
          </p:cNvSpPr>
          <p:nvPr>
            <p:ph type="body" idx="1"/>
          </p:nvPr>
        </p:nvSpPr>
        <p:spPr>
          <a:xfrm>
            <a:off x="478660" y="1600200"/>
            <a:ext cx="8120270" cy="4528457"/>
          </a:xfrm>
          <a:solidFill>
            <a:schemeClr val="accent1">
              <a:lumMod val="20000"/>
              <a:lumOff val="80000"/>
            </a:schemeClr>
          </a:solidFill>
        </p:spPr>
        <p:txBody>
          <a:bodyPr anchor="t">
            <a:normAutofit fontScale="70000" lnSpcReduction="20000"/>
          </a:bodyPr>
          <a:lstStyle/>
          <a:p>
            <a:pPr marL="457200" indent="-457200">
              <a:buFont typeface="Arial" panose="020B0604020202020204" pitchFamily="34" charset="0"/>
              <a:buChar char="•"/>
            </a:pPr>
            <a:r>
              <a:rPr lang="en-US">
                <a:solidFill>
                  <a:schemeClr val="tx1"/>
                </a:solidFill>
                <a:ea typeface="ＭＳ Ｐゴシック"/>
              </a:rPr>
              <a:t>Whenever possible, studies that were modified to conduct study visits/procedures via virtual/phone/remote formats need to continue to conduct procedures as modified.</a:t>
            </a:r>
          </a:p>
          <a:p>
            <a:endParaRPr lang="en-US">
              <a:solidFill>
                <a:schemeClr val="tx1"/>
              </a:solidFill>
            </a:endParaRPr>
          </a:p>
          <a:p>
            <a:pPr marL="457200" indent="-457200">
              <a:buFont typeface="Arial" panose="020B0604020202020204" pitchFamily="34" charset="0"/>
              <a:buChar char="•"/>
            </a:pPr>
            <a:r>
              <a:rPr lang="en-US">
                <a:solidFill>
                  <a:schemeClr val="tx1"/>
                </a:solidFill>
                <a:ea typeface="ＭＳ Ｐゴシック"/>
              </a:rPr>
              <a:t>Studies being submitted to the IRB for initial approval should include virtual/phone/remote formats for as many procedures as possible.</a:t>
            </a:r>
          </a:p>
          <a:p>
            <a:endParaRPr lang="en-US">
              <a:solidFill>
                <a:schemeClr val="tx1"/>
              </a:solidFill>
            </a:endParaRPr>
          </a:p>
          <a:p>
            <a:pPr marL="457200" indent="-457200">
              <a:buFont typeface="Arial" panose="020B0604020202020204" pitchFamily="34" charset="0"/>
              <a:buChar char="•"/>
            </a:pPr>
            <a:r>
              <a:rPr lang="en-US">
                <a:solidFill>
                  <a:schemeClr val="tx1"/>
                </a:solidFill>
                <a:ea typeface="ＭＳ Ｐゴシック"/>
              </a:rPr>
              <a:t>For paused studies, when possible please modify some or all face-to-face procedures to virtual/phone/remote formats prior to re-starting the study. </a:t>
            </a:r>
          </a:p>
          <a:p>
            <a:endParaRPr lang="en-US">
              <a:solidFill>
                <a:schemeClr val="tx1"/>
              </a:solidFill>
            </a:endParaRPr>
          </a:p>
          <a:p>
            <a:pPr marL="457200" indent="-457200">
              <a:buFont typeface="Arial" panose="020B0604020202020204" pitchFamily="34" charset="0"/>
              <a:buChar char="•"/>
            </a:pPr>
            <a:r>
              <a:rPr lang="en-US">
                <a:solidFill>
                  <a:schemeClr val="tx1"/>
                </a:solidFill>
                <a:ea typeface="ＭＳ Ｐゴシック"/>
              </a:rPr>
              <a:t>Ensure all research staff have knowledge of and adherence to each department’s plan to appropriately increase volume and OVCR’s guidance.</a:t>
            </a:r>
          </a:p>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F183-BD30-B846-B882-72ACA7A1807B}"/>
              </a:ext>
            </a:extLst>
          </p:cNvPr>
          <p:cNvSpPr>
            <a:spLocks noGrp="1"/>
          </p:cNvSpPr>
          <p:nvPr>
            <p:ph type="title"/>
          </p:nvPr>
        </p:nvSpPr>
        <p:spPr/>
        <p:txBody>
          <a:bodyPr/>
          <a:lstStyle/>
          <a:p>
            <a:r>
              <a:rPr lang="en-US"/>
              <a:t>What was sent in the OHRE Announcement</a:t>
            </a:r>
          </a:p>
        </p:txBody>
      </p:sp>
      <p:sp>
        <p:nvSpPr>
          <p:cNvPr id="3" name="Content Placeholder 2">
            <a:extLst>
              <a:ext uri="{FF2B5EF4-FFF2-40B4-BE49-F238E27FC236}">
                <a16:creationId xmlns:a16="http://schemas.microsoft.com/office/drawing/2014/main" id="{CF1811C3-85B9-1C4A-82DA-BCFCF435533E}"/>
              </a:ext>
            </a:extLst>
          </p:cNvPr>
          <p:cNvSpPr>
            <a:spLocks noGrp="1"/>
          </p:cNvSpPr>
          <p:nvPr>
            <p:ph idx="1"/>
          </p:nvPr>
        </p:nvSpPr>
        <p:spPr/>
        <p:txBody>
          <a:bodyPr/>
          <a:lstStyle/>
          <a:p>
            <a:pPr>
              <a:buFont typeface="Arial" panose="020B0604020202020204" pitchFamily="34" charset="0"/>
              <a:buChar char="•"/>
            </a:pPr>
            <a:r>
              <a:rPr lang="en-US"/>
              <a:t>COVID Information Sheet</a:t>
            </a:r>
          </a:p>
          <a:p>
            <a:pPr lvl="1">
              <a:buFont typeface="Arial" panose="020B0604020202020204" pitchFamily="34" charset="0"/>
              <a:buChar char="•"/>
            </a:pPr>
            <a:r>
              <a:rPr lang="en-US"/>
              <a:t>Already approved by the IRB.</a:t>
            </a:r>
          </a:p>
          <a:p>
            <a:pPr lvl="1">
              <a:buFont typeface="Arial" panose="020B0604020202020204" pitchFamily="34" charset="0"/>
              <a:buChar char="•"/>
            </a:pPr>
            <a:r>
              <a:rPr lang="en-US"/>
              <a:t>Must be used verbatim unless otherwise approved study by study.</a:t>
            </a:r>
          </a:p>
          <a:p>
            <a:pPr lvl="1">
              <a:buFont typeface="Arial" panose="020B0604020202020204" pitchFamily="34" charset="0"/>
              <a:buChar char="•"/>
            </a:pPr>
            <a:r>
              <a:rPr lang="en-US"/>
              <a:t>Only customization allowed under approval is where ‘XXX’s’ have been placed</a:t>
            </a:r>
          </a:p>
          <a:p>
            <a:pPr lvl="1">
              <a:buFont typeface="Arial" panose="020B0604020202020204" pitchFamily="34" charset="0"/>
              <a:buChar char="•"/>
            </a:pPr>
            <a:r>
              <a:rPr lang="en-US"/>
              <a:t>Working on an international version with additional ‘XXX’s with UNC’s ID department, will be shared broadly</a:t>
            </a:r>
          </a:p>
          <a:p>
            <a:pPr>
              <a:buFont typeface="Arial" panose="020B0604020202020204" pitchFamily="34" charset="0"/>
              <a:buChar char="•"/>
            </a:pPr>
            <a:r>
              <a:rPr lang="en-US"/>
              <a:t>COVID Information Sheet Approval Letter</a:t>
            </a:r>
          </a:p>
          <a:p>
            <a:pPr lvl="1">
              <a:buFont typeface="Arial" panose="020B0604020202020204" pitchFamily="34" charset="0"/>
              <a:buChar char="•"/>
            </a:pPr>
            <a:r>
              <a:rPr lang="en-US"/>
              <a:t>Place in general study file with other IRB approval documentation</a:t>
            </a:r>
          </a:p>
          <a:p>
            <a:pPr>
              <a:buFont typeface="Arial" panose="020B0604020202020204" pitchFamily="34" charset="0"/>
              <a:buChar char="•"/>
            </a:pPr>
            <a:r>
              <a:rPr lang="en-US"/>
              <a:t>Remote Consent Tables</a:t>
            </a:r>
          </a:p>
          <a:p>
            <a:pPr>
              <a:buFont typeface="Arial" panose="020B0604020202020204" pitchFamily="34" charset="0"/>
              <a:buChar char="•"/>
            </a:pPr>
            <a:r>
              <a:rPr lang="en-US"/>
              <a:t>Modification COVID Tables</a:t>
            </a:r>
          </a:p>
          <a:p>
            <a:endParaRPr lang="en-US"/>
          </a:p>
        </p:txBody>
      </p:sp>
    </p:spTree>
    <p:extLst>
      <p:ext uri="{BB962C8B-B14F-4D97-AF65-F5344CB8AC3E}">
        <p14:creationId xmlns:p14="http://schemas.microsoft.com/office/powerpoint/2010/main" val="264885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B94C-0890-C443-A4FB-0EEA60D173CB}"/>
              </a:ext>
            </a:extLst>
          </p:cNvPr>
          <p:cNvSpPr>
            <a:spLocks noGrp="1"/>
          </p:cNvSpPr>
          <p:nvPr>
            <p:ph type="title"/>
          </p:nvPr>
        </p:nvSpPr>
        <p:spPr>
          <a:xfrm>
            <a:off x="457200" y="274638"/>
            <a:ext cx="8229600" cy="1227591"/>
          </a:xfrm>
        </p:spPr>
        <p:txBody>
          <a:bodyPr/>
          <a:lstStyle/>
          <a:p>
            <a:r>
              <a:rPr lang="en-US"/>
              <a:t>Where do I find the OHRE COVID Update and Information Sheet?	</a:t>
            </a:r>
          </a:p>
        </p:txBody>
      </p:sp>
      <p:sp>
        <p:nvSpPr>
          <p:cNvPr id="3" name="Content Placeholder 2">
            <a:extLst>
              <a:ext uri="{FF2B5EF4-FFF2-40B4-BE49-F238E27FC236}">
                <a16:creationId xmlns:a16="http://schemas.microsoft.com/office/drawing/2014/main" id="{41365C2E-5701-0846-B8E9-C61CA6B76841}"/>
              </a:ext>
            </a:extLst>
          </p:cNvPr>
          <p:cNvSpPr>
            <a:spLocks noGrp="1"/>
          </p:cNvSpPr>
          <p:nvPr>
            <p:ph idx="1"/>
          </p:nvPr>
        </p:nvSpPr>
        <p:spPr/>
        <p:txBody>
          <a:bodyPr/>
          <a:lstStyle/>
          <a:p>
            <a:pPr marL="0" indent="0"/>
            <a:endParaRPr lang="en-US"/>
          </a:p>
          <a:p>
            <a:pPr marL="457200" indent="-457200">
              <a:buAutoNum type="arabicPeriod"/>
            </a:pPr>
            <a:endParaRPr lang="en-US"/>
          </a:p>
          <a:p>
            <a:pPr marL="0" indent="0"/>
            <a:endParaRPr lang="en-US"/>
          </a:p>
        </p:txBody>
      </p:sp>
      <p:pic>
        <p:nvPicPr>
          <p:cNvPr id="7" name="Picture 6" descr="A screenshot of a social media post&#10;&#10;Description automatically generated">
            <a:extLst>
              <a:ext uri="{FF2B5EF4-FFF2-40B4-BE49-F238E27FC236}">
                <a16:creationId xmlns:a16="http://schemas.microsoft.com/office/drawing/2014/main" id="{D38C88B5-F67C-084F-A7E6-C44365E49E69}"/>
              </a:ext>
            </a:extLst>
          </p:cNvPr>
          <p:cNvPicPr>
            <a:picLocks noChangeAspect="1"/>
          </p:cNvPicPr>
          <p:nvPr/>
        </p:nvPicPr>
        <p:blipFill>
          <a:blip r:embed="rId2"/>
          <a:stretch>
            <a:fillRect/>
          </a:stretch>
        </p:blipFill>
        <p:spPr>
          <a:xfrm>
            <a:off x="544370" y="1568115"/>
            <a:ext cx="7119172" cy="4768662"/>
          </a:xfrm>
          <a:prstGeom prst="rect">
            <a:avLst/>
          </a:prstGeom>
        </p:spPr>
      </p:pic>
      <p:sp>
        <p:nvSpPr>
          <p:cNvPr id="8" name="Oval 7">
            <a:extLst>
              <a:ext uri="{FF2B5EF4-FFF2-40B4-BE49-F238E27FC236}">
                <a16:creationId xmlns:a16="http://schemas.microsoft.com/office/drawing/2014/main" id="{6E0CE560-C71E-544E-86C2-2E4C34309FE9}"/>
              </a:ext>
            </a:extLst>
          </p:cNvPr>
          <p:cNvSpPr/>
          <p:nvPr/>
        </p:nvSpPr>
        <p:spPr>
          <a:xfrm>
            <a:off x="3167742" y="5269977"/>
            <a:ext cx="2198915" cy="796520"/>
          </a:xfrm>
          <a:prstGeom prst="ellipse">
            <a:avLst/>
          </a:prstGeom>
          <a:noFill/>
          <a:ln w="412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810756D5-2992-AE4B-91C5-9B01EEFCACA6}"/>
              </a:ext>
            </a:extLst>
          </p:cNvPr>
          <p:cNvCxnSpPr/>
          <p:nvPr/>
        </p:nvCxnSpPr>
        <p:spPr>
          <a:xfrm flipH="1">
            <a:off x="5421086" y="4876800"/>
            <a:ext cx="2797628" cy="78377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99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B94C-0890-C443-A4FB-0EEA60D173CB}"/>
              </a:ext>
            </a:extLst>
          </p:cNvPr>
          <p:cNvSpPr>
            <a:spLocks noGrp="1"/>
          </p:cNvSpPr>
          <p:nvPr>
            <p:ph type="title"/>
          </p:nvPr>
        </p:nvSpPr>
        <p:spPr>
          <a:xfrm>
            <a:off x="457200" y="274638"/>
            <a:ext cx="8229600" cy="1227591"/>
          </a:xfrm>
        </p:spPr>
        <p:txBody>
          <a:bodyPr/>
          <a:lstStyle/>
          <a:p>
            <a:r>
              <a:rPr lang="en-US"/>
              <a:t>Where do I find the OHRE COVID Information Sheet?	</a:t>
            </a:r>
          </a:p>
        </p:txBody>
      </p:sp>
      <p:sp>
        <p:nvSpPr>
          <p:cNvPr id="3" name="Content Placeholder 2">
            <a:extLst>
              <a:ext uri="{FF2B5EF4-FFF2-40B4-BE49-F238E27FC236}">
                <a16:creationId xmlns:a16="http://schemas.microsoft.com/office/drawing/2014/main" id="{41365C2E-5701-0846-B8E9-C61CA6B76841}"/>
              </a:ext>
            </a:extLst>
          </p:cNvPr>
          <p:cNvSpPr>
            <a:spLocks noGrp="1"/>
          </p:cNvSpPr>
          <p:nvPr>
            <p:ph idx="1"/>
          </p:nvPr>
        </p:nvSpPr>
        <p:spPr/>
        <p:txBody>
          <a:bodyPr/>
          <a:lstStyle/>
          <a:p>
            <a:pPr marL="0" indent="0"/>
            <a:endParaRPr lang="en-US"/>
          </a:p>
          <a:p>
            <a:pPr marL="457200" indent="-457200">
              <a:buAutoNum type="arabicPeriod"/>
            </a:pPr>
            <a:endParaRPr lang="en-US"/>
          </a:p>
          <a:p>
            <a:pPr marL="0" indent="0"/>
            <a:endParaRPr lang="en-US"/>
          </a:p>
        </p:txBody>
      </p:sp>
      <p:pic>
        <p:nvPicPr>
          <p:cNvPr id="5" name="Picture 4" descr="A screenshot of a social media post&#10;&#10;Description automatically generated">
            <a:extLst>
              <a:ext uri="{FF2B5EF4-FFF2-40B4-BE49-F238E27FC236}">
                <a16:creationId xmlns:a16="http://schemas.microsoft.com/office/drawing/2014/main" id="{13D9CF97-DA1A-B74E-BE49-07F1840FC120}"/>
              </a:ext>
            </a:extLst>
          </p:cNvPr>
          <p:cNvPicPr>
            <a:picLocks noChangeAspect="1"/>
          </p:cNvPicPr>
          <p:nvPr/>
        </p:nvPicPr>
        <p:blipFill>
          <a:blip r:embed="rId2"/>
          <a:stretch>
            <a:fillRect/>
          </a:stretch>
        </p:blipFill>
        <p:spPr>
          <a:xfrm>
            <a:off x="3414903" y="2838640"/>
            <a:ext cx="5484432" cy="3860470"/>
          </a:xfrm>
          <a:prstGeom prst="rect">
            <a:avLst/>
          </a:prstGeom>
        </p:spPr>
      </p:pic>
      <p:sp>
        <p:nvSpPr>
          <p:cNvPr id="8" name="Oval 7">
            <a:extLst>
              <a:ext uri="{FF2B5EF4-FFF2-40B4-BE49-F238E27FC236}">
                <a16:creationId xmlns:a16="http://schemas.microsoft.com/office/drawing/2014/main" id="{6E0CE560-C71E-544E-86C2-2E4C34309FE9}"/>
              </a:ext>
            </a:extLst>
          </p:cNvPr>
          <p:cNvSpPr/>
          <p:nvPr/>
        </p:nvSpPr>
        <p:spPr>
          <a:xfrm>
            <a:off x="3686061" y="5965919"/>
            <a:ext cx="2198915" cy="337458"/>
          </a:xfrm>
          <a:prstGeom prst="ellipse">
            <a:avLst/>
          </a:prstGeom>
          <a:noFill/>
          <a:ln w="412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 screenshot of a cell phone&#10;&#10;Description automatically generated">
            <a:extLst>
              <a:ext uri="{FF2B5EF4-FFF2-40B4-BE49-F238E27FC236}">
                <a16:creationId xmlns:a16="http://schemas.microsoft.com/office/drawing/2014/main" id="{B8DAD232-02D8-B048-80AA-3DA2217E1E9B}"/>
              </a:ext>
            </a:extLst>
          </p:cNvPr>
          <p:cNvPicPr>
            <a:picLocks noChangeAspect="1"/>
          </p:cNvPicPr>
          <p:nvPr/>
        </p:nvPicPr>
        <p:blipFill>
          <a:blip r:embed="rId3"/>
          <a:stretch>
            <a:fillRect/>
          </a:stretch>
        </p:blipFill>
        <p:spPr>
          <a:xfrm>
            <a:off x="114036" y="1601515"/>
            <a:ext cx="4137903" cy="3242128"/>
          </a:xfrm>
          <a:prstGeom prst="rect">
            <a:avLst/>
          </a:prstGeom>
        </p:spPr>
      </p:pic>
      <p:sp>
        <p:nvSpPr>
          <p:cNvPr id="11" name="Oval 10">
            <a:extLst>
              <a:ext uri="{FF2B5EF4-FFF2-40B4-BE49-F238E27FC236}">
                <a16:creationId xmlns:a16="http://schemas.microsoft.com/office/drawing/2014/main" id="{1320BF59-C7C2-EC48-BA87-600AFEFB783C}"/>
              </a:ext>
            </a:extLst>
          </p:cNvPr>
          <p:cNvSpPr/>
          <p:nvPr/>
        </p:nvSpPr>
        <p:spPr>
          <a:xfrm>
            <a:off x="757804" y="3910766"/>
            <a:ext cx="2198915" cy="337458"/>
          </a:xfrm>
          <a:prstGeom prst="ellipse">
            <a:avLst/>
          </a:prstGeom>
          <a:noFill/>
          <a:ln w="412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527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B94C-0890-C443-A4FB-0EEA60D173CB}"/>
              </a:ext>
            </a:extLst>
          </p:cNvPr>
          <p:cNvSpPr>
            <a:spLocks noGrp="1"/>
          </p:cNvSpPr>
          <p:nvPr>
            <p:ph type="title"/>
          </p:nvPr>
        </p:nvSpPr>
        <p:spPr>
          <a:xfrm>
            <a:off x="457200" y="274638"/>
            <a:ext cx="8229600" cy="1227591"/>
          </a:xfrm>
        </p:spPr>
        <p:txBody>
          <a:bodyPr/>
          <a:lstStyle/>
          <a:p>
            <a:r>
              <a:rPr lang="en-US"/>
              <a:t>How do I get my research started/restarted from the IRB?	</a:t>
            </a:r>
          </a:p>
        </p:txBody>
      </p:sp>
      <p:sp>
        <p:nvSpPr>
          <p:cNvPr id="3" name="Content Placeholder 2">
            <a:extLst>
              <a:ext uri="{FF2B5EF4-FFF2-40B4-BE49-F238E27FC236}">
                <a16:creationId xmlns:a16="http://schemas.microsoft.com/office/drawing/2014/main" id="{41365C2E-5701-0846-B8E9-C61CA6B76841}"/>
              </a:ext>
            </a:extLst>
          </p:cNvPr>
          <p:cNvSpPr>
            <a:spLocks noGrp="1"/>
          </p:cNvSpPr>
          <p:nvPr>
            <p:ph idx="1"/>
          </p:nvPr>
        </p:nvSpPr>
        <p:spPr/>
        <p:txBody>
          <a:bodyPr/>
          <a:lstStyle/>
          <a:p>
            <a:pPr marL="457200" indent="-457200">
              <a:buAutoNum type="arabicPeriod"/>
            </a:pPr>
            <a:r>
              <a:rPr lang="en-US"/>
              <a:t>Identify and employ the mechanism your department/school is utilizing for the 50% resumption. If part of the 50% resumption proceed.</a:t>
            </a:r>
          </a:p>
          <a:p>
            <a:pPr marL="457200" indent="-457200">
              <a:buAutoNum type="arabicPeriod"/>
            </a:pPr>
            <a:r>
              <a:rPr lang="en-US"/>
              <a:t>Review the guidelines sent by the OVCR’s office.</a:t>
            </a:r>
          </a:p>
          <a:p>
            <a:pPr marL="457200" indent="-457200">
              <a:buAutoNum type="arabicPeriod"/>
            </a:pPr>
            <a:r>
              <a:rPr lang="en-US"/>
              <a:t>Review the OHRE COVID Information Sheet</a:t>
            </a:r>
          </a:p>
          <a:p>
            <a:pPr marL="457200" indent="-457200">
              <a:buAutoNum type="arabicPeriod"/>
            </a:pPr>
            <a:r>
              <a:rPr lang="en-US"/>
              <a:t>If any changes to #2, #3, or any other procedures create a modification.</a:t>
            </a:r>
          </a:p>
          <a:p>
            <a:pPr marL="0" indent="0"/>
            <a:endParaRPr lang="en-US"/>
          </a:p>
        </p:txBody>
      </p:sp>
    </p:spTree>
    <p:extLst>
      <p:ext uri="{BB962C8B-B14F-4D97-AF65-F5344CB8AC3E}">
        <p14:creationId xmlns:p14="http://schemas.microsoft.com/office/powerpoint/2010/main" val="365698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629C-735B-C241-BB8A-C420825919F9}"/>
              </a:ext>
            </a:extLst>
          </p:cNvPr>
          <p:cNvSpPr>
            <a:spLocks noGrp="1"/>
          </p:cNvSpPr>
          <p:nvPr>
            <p:ph type="title"/>
          </p:nvPr>
        </p:nvSpPr>
        <p:spPr/>
        <p:txBody>
          <a:bodyPr/>
          <a:lstStyle/>
          <a:p>
            <a:r>
              <a:rPr lang="en-US"/>
              <a:t>How do I get my research started/restarted from the IRB?	</a:t>
            </a:r>
          </a:p>
        </p:txBody>
      </p:sp>
      <p:sp>
        <p:nvSpPr>
          <p:cNvPr id="4" name="Rounded Rectangle 3">
            <a:extLst>
              <a:ext uri="{FF2B5EF4-FFF2-40B4-BE49-F238E27FC236}">
                <a16:creationId xmlns:a16="http://schemas.microsoft.com/office/drawing/2014/main" id="{8C9E93BE-8197-4E4A-9BCD-94948574C5B5}"/>
              </a:ext>
            </a:extLst>
          </p:cNvPr>
          <p:cNvSpPr/>
          <p:nvPr/>
        </p:nvSpPr>
        <p:spPr>
          <a:xfrm>
            <a:off x="2484185" y="1632832"/>
            <a:ext cx="3521530" cy="372160"/>
          </a:xfrm>
          <a:prstGeom prst="round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rPr>
              <a:t>1. We want to resume  research as of 6/1/2020</a:t>
            </a:r>
          </a:p>
        </p:txBody>
      </p:sp>
      <p:sp>
        <p:nvSpPr>
          <p:cNvPr id="5" name="Decision 4">
            <a:extLst>
              <a:ext uri="{FF2B5EF4-FFF2-40B4-BE49-F238E27FC236}">
                <a16:creationId xmlns:a16="http://schemas.microsoft.com/office/drawing/2014/main" id="{C7564435-F12F-2F4F-B970-90A3A730DFDF}"/>
              </a:ext>
            </a:extLst>
          </p:cNvPr>
          <p:cNvSpPr/>
          <p:nvPr/>
        </p:nvSpPr>
        <p:spPr>
          <a:xfrm>
            <a:off x="3242799" y="2191570"/>
            <a:ext cx="2011134" cy="1264939"/>
          </a:xfrm>
          <a:prstGeom prst="flowChartDecision">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000000"/>
                </a:solidFill>
              </a:rPr>
              <a:t>1.a. Do you have department/School approval?</a:t>
            </a:r>
          </a:p>
        </p:txBody>
      </p:sp>
      <p:sp>
        <p:nvSpPr>
          <p:cNvPr id="6" name="Rounded Rectangle 5">
            <a:extLst>
              <a:ext uri="{FF2B5EF4-FFF2-40B4-BE49-F238E27FC236}">
                <a16:creationId xmlns:a16="http://schemas.microsoft.com/office/drawing/2014/main" id="{C871A1BC-0562-8047-853D-6A250C443073}"/>
              </a:ext>
            </a:extLst>
          </p:cNvPr>
          <p:cNvSpPr/>
          <p:nvPr/>
        </p:nvSpPr>
        <p:spPr>
          <a:xfrm>
            <a:off x="939891" y="2516693"/>
            <a:ext cx="1781367" cy="614692"/>
          </a:xfrm>
          <a:prstGeom prst="round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rPr>
              <a:t>1.b Cannot Proceed at This Time</a:t>
            </a:r>
          </a:p>
        </p:txBody>
      </p:sp>
      <p:cxnSp>
        <p:nvCxnSpPr>
          <p:cNvPr id="8" name="Straight Arrow Connector 7">
            <a:extLst>
              <a:ext uri="{FF2B5EF4-FFF2-40B4-BE49-F238E27FC236}">
                <a16:creationId xmlns:a16="http://schemas.microsoft.com/office/drawing/2014/main" id="{BB74F153-7B31-304C-9DE3-EDCB8B7491A0}"/>
              </a:ext>
            </a:extLst>
          </p:cNvPr>
          <p:cNvCxnSpPr>
            <a:cxnSpLocks/>
            <a:stCxn id="5" idx="1"/>
            <a:endCxn id="6" idx="3"/>
          </p:cNvCxnSpPr>
          <p:nvPr/>
        </p:nvCxnSpPr>
        <p:spPr>
          <a:xfrm flipH="1" flipV="1">
            <a:off x="2721258" y="2824039"/>
            <a:ext cx="52154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B674458-5483-8749-892F-CA6CAABD18BC}"/>
              </a:ext>
            </a:extLst>
          </p:cNvPr>
          <p:cNvSpPr txBox="1"/>
          <p:nvPr/>
        </p:nvSpPr>
        <p:spPr>
          <a:xfrm>
            <a:off x="2813869" y="2534097"/>
            <a:ext cx="515845" cy="307777"/>
          </a:xfrm>
          <a:prstGeom prst="rect">
            <a:avLst/>
          </a:prstGeom>
          <a:noFill/>
        </p:spPr>
        <p:txBody>
          <a:bodyPr wrap="square" rtlCol="0">
            <a:spAutoFit/>
          </a:bodyPr>
          <a:lstStyle/>
          <a:p>
            <a:r>
              <a:rPr lang="en-US" sz="1400"/>
              <a:t>No</a:t>
            </a:r>
          </a:p>
        </p:txBody>
      </p:sp>
      <p:cxnSp>
        <p:nvCxnSpPr>
          <p:cNvPr id="12" name="Straight Arrow Connector 11">
            <a:extLst>
              <a:ext uri="{FF2B5EF4-FFF2-40B4-BE49-F238E27FC236}">
                <a16:creationId xmlns:a16="http://schemas.microsoft.com/office/drawing/2014/main" id="{8C958E8A-E6AF-984E-B179-41831F738DBD}"/>
              </a:ext>
            </a:extLst>
          </p:cNvPr>
          <p:cNvCxnSpPr>
            <a:cxnSpLocks/>
            <a:stCxn id="4" idx="2"/>
            <a:endCxn id="5" idx="0"/>
          </p:cNvCxnSpPr>
          <p:nvPr/>
        </p:nvCxnSpPr>
        <p:spPr>
          <a:xfrm>
            <a:off x="4244950" y="2004992"/>
            <a:ext cx="3416" cy="1865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Decision 14">
            <a:extLst>
              <a:ext uri="{FF2B5EF4-FFF2-40B4-BE49-F238E27FC236}">
                <a16:creationId xmlns:a16="http://schemas.microsoft.com/office/drawing/2014/main" id="{C5A6CF1E-573D-3444-875E-ADA8471C9F6D}"/>
              </a:ext>
            </a:extLst>
          </p:cNvPr>
          <p:cNvSpPr/>
          <p:nvPr/>
        </p:nvSpPr>
        <p:spPr>
          <a:xfrm>
            <a:off x="2481002" y="3600281"/>
            <a:ext cx="3521530" cy="1350549"/>
          </a:xfrm>
          <a:prstGeom prst="flowChartDecision">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100">
              <a:solidFill>
                <a:srgbClr val="000000"/>
              </a:solidFill>
            </a:endParaRPr>
          </a:p>
          <a:p>
            <a:pPr algn="ctr"/>
            <a:r>
              <a:rPr lang="en-US" sz="1100">
                <a:solidFill>
                  <a:srgbClr val="000000"/>
                </a:solidFill>
              </a:rPr>
              <a:t>2 &amp; 3. Are you able to follow</a:t>
            </a:r>
          </a:p>
          <a:p>
            <a:pPr algn="ctr"/>
            <a:r>
              <a:rPr lang="en-US" sz="1100">
                <a:solidFill>
                  <a:srgbClr val="000000"/>
                </a:solidFill>
              </a:rPr>
              <a:t>-OVCR’s Guidance </a:t>
            </a:r>
          </a:p>
          <a:p>
            <a:pPr algn="ctr"/>
            <a:r>
              <a:rPr lang="en-US" sz="1100">
                <a:solidFill>
                  <a:srgbClr val="000000"/>
                </a:solidFill>
              </a:rPr>
              <a:t>-COVID Information Sheet and no other changes to approved IRB?</a:t>
            </a:r>
          </a:p>
        </p:txBody>
      </p:sp>
      <p:sp>
        <p:nvSpPr>
          <p:cNvPr id="16" name="Rounded Rectangle 15">
            <a:extLst>
              <a:ext uri="{FF2B5EF4-FFF2-40B4-BE49-F238E27FC236}">
                <a16:creationId xmlns:a16="http://schemas.microsoft.com/office/drawing/2014/main" id="{185030EA-BEAF-6147-83BB-A17F3E650C98}"/>
              </a:ext>
            </a:extLst>
          </p:cNvPr>
          <p:cNvSpPr/>
          <p:nvPr/>
        </p:nvSpPr>
        <p:spPr>
          <a:xfrm>
            <a:off x="6647185" y="3968209"/>
            <a:ext cx="1781367" cy="614692"/>
          </a:xfrm>
          <a:prstGeom prst="round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rPr>
              <a:t>3.b/ 4.d Resumption of Research Activities</a:t>
            </a:r>
          </a:p>
        </p:txBody>
      </p:sp>
      <p:cxnSp>
        <p:nvCxnSpPr>
          <p:cNvPr id="18" name="Straight Arrow Connector 17">
            <a:extLst>
              <a:ext uri="{FF2B5EF4-FFF2-40B4-BE49-F238E27FC236}">
                <a16:creationId xmlns:a16="http://schemas.microsoft.com/office/drawing/2014/main" id="{793FE1C1-ECE7-3649-9BB0-BE769E89103B}"/>
              </a:ext>
            </a:extLst>
          </p:cNvPr>
          <p:cNvCxnSpPr>
            <a:cxnSpLocks/>
            <a:stCxn id="15" idx="3"/>
            <a:endCxn id="16" idx="1"/>
          </p:cNvCxnSpPr>
          <p:nvPr/>
        </p:nvCxnSpPr>
        <p:spPr>
          <a:xfrm flipV="1">
            <a:off x="6002532" y="4275555"/>
            <a:ext cx="644653"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A4D5724-9FD4-0946-96F9-52FD024F3A0F}"/>
              </a:ext>
            </a:extLst>
          </p:cNvPr>
          <p:cNvCxnSpPr>
            <a:cxnSpLocks/>
            <a:stCxn id="5" idx="2"/>
            <a:endCxn id="15" idx="0"/>
          </p:cNvCxnSpPr>
          <p:nvPr/>
        </p:nvCxnSpPr>
        <p:spPr>
          <a:xfrm flipH="1">
            <a:off x="4241767" y="3456509"/>
            <a:ext cx="6599" cy="143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50491C25-410D-494E-88B2-1FBB45318DBA}"/>
              </a:ext>
            </a:extLst>
          </p:cNvPr>
          <p:cNvSpPr/>
          <p:nvPr/>
        </p:nvSpPr>
        <p:spPr>
          <a:xfrm>
            <a:off x="3266134" y="5165260"/>
            <a:ext cx="1951265" cy="602870"/>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000000"/>
                </a:solidFill>
              </a:rPr>
              <a:t>4. Submit a Modification to the IRB</a:t>
            </a:r>
          </a:p>
        </p:txBody>
      </p:sp>
      <p:sp>
        <p:nvSpPr>
          <p:cNvPr id="22" name="TextBox 21">
            <a:extLst>
              <a:ext uri="{FF2B5EF4-FFF2-40B4-BE49-F238E27FC236}">
                <a16:creationId xmlns:a16="http://schemas.microsoft.com/office/drawing/2014/main" id="{1531D314-6052-8D43-AC52-B8DEA857F21B}"/>
              </a:ext>
            </a:extLst>
          </p:cNvPr>
          <p:cNvSpPr txBox="1"/>
          <p:nvPr/>
        </p:nvSpPr>
        <p:spPr>
          <a:xfrm>
            <a:off x="6063042" y="4006996"/>
            <a:ext cx="555571" cy="307777"/>
          </a:xfrm>
          <a:prstGeom prst="rect">
            <a:avLst/>
          </a:prstGeom>
          <a:noFill/>
        </p:spPr>
        <p:txBody>
          <a:bodyPr wrap="square" rtlCol="0">
            <a:spAutoFit/>
          </a:bodyPr>
          <a:lstStyle/>
          <a:p>
            <a:r>
              <a:rPr lang="en-US" sz="1400"/>
              <a:t>Yes</a:t>
            </a:r>
          </a:p>
        </p:txBody>
      </p:sp>
      <p:sp>
        <p:nvSpPr>
          <p:cNvPr id="23" name="TextBox 22">
            <a:extLst>
              <a:ext uri="{FF2B5EF4-FFF2-40B4-BE49-F238E27FC236}">
                <a16:creationId xmlns:a16="http://schemas.microsoft.com/office/drawing/2014/main" id="{DDE894DE-D260-5A49-978E-9CF21586E2F1}"/>
              </a:ext>
            </a:extLst>
          </p:cNvPr>
          <p:cNvSpPr txBox="1"/>
          <p:nvPr/>
        </p:nvSpPr>
        <p:spPr>
          <a:xfrm>
            <a:off x="4314077" y="4882220"/>
            <a:ext cx="515845" cy="307777"/>
          </a:xfrm>
          <a:prstGeom prst="rect">
            <a:avLst/>
          </a:prstGeom>
          <a:noFill/>
        </p:spPr>
        <p:txBody>
          <a:bodyPr wrap="square" rtlCol="0">
            <a:spAutoFit/>
          </a:bodyPr>
          <a:lstStyle/>
          <a:p>
            <a:r>
              <a:rPr lang="en-US" sz="1400"/>
              <a:t>No</a:t>
            </a:r>
          </a:p>
        </p:txBody>
      </p:sp>
      <p:sp>
        <p:nvSpPr>
          <p:cNvPr id="75" name="Decision 74">
            <a:extLst>
              <a:ext uri="{FF2B5EF4-FFF2-40B4-BE49-F238E27FC236}">
                <a16:creationId xmlns:a16="http://schemas.microsoft.com/office/drawing/2014/main" id="{9CCC0B75-CD7C-6041-BC7D-816E0D93BB9A}"/>
              </a:ext>
            </a:extLst>
          </p:cNvPr>
          <p:cNvSpPr/>
          <p:nvPr/>
        </p:nvSpPr>
        <p:spPr>
          <a:xfrm>
            <a:off x="3147798" y="5879363"/>
            <a:ext cx="2212716" cy="844032"/>
          </a:xfrm>
          <a:prstGeom prst="flowChartDecision">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rgbClr val="000000"/>
                </a:solidFill>
              </a:rPr>
              <a:t>4.b Modification approved?</a:t>
            </a:r>
          </a:p>
        </p:txBody>
      </p:sp>
      <p:cxnSp>
        <p:nvCxnSpPr>
          <p:cNvPr id="80" name="Straight Arrow Connector 79">
            <a:extLst>
              <a:ext uri="{FF2B5EF4-FFF2-40B4-BE49-F238E27FC236}">
                <a16:creationId xmlns:a16="http://schemas.microsoft.com/office/drawing/2014/main" id="{53301566-CC78-2A48-B894-E4596963BE9C}"/>
              </a:ext>
            </a:extLst>
          </p:cNvPr>
          <p:cNvCxnSpPr>
            <a:stCxn id="15" idx="2"/>
            <a:endCxn id="21" idx="0"/>
          </p:cNvCxnSpPr>
          <p:nvPr/>
        </p:nvCxnSpPr>
        <p:spPr>
          <a:xfrm>
            <a:off x="4241767" y="4950830"/>
            <a:ext cx="0" cy="2144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Rounded Rectangle 81">
            <a:extLst>
              <a:ext uri="{FF2B5EF4-FFF2-40B4-BE49-F238E27FC236}">
                <a16:creationId xmlns:a16="http://schemas.microsoft.com/office/drawing/2014/main" id="{89C2E8C2-A550-084C-BA41-83A3B92BF33D}"/>
              </a:ext>
            </a:extLst>
          </p:cNvPr>
          <p:cNvSpPr/>
          <p:nvPr/>
        </p:nvSpPr>
        <p:spPr>
          <a:xfrm>
            <a:off x="457200" y="5994033"/>
            <a:ext cx="1781367" cy="614692"/>
          </a:xfrm>
          <a:prstGeom prst="round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rgbClr val="000000"/>
                </a:solidFill>
              </a:rPr>
              <a:t>4.c Must wait for approval</a:t>
            </a:r>
          </a:p>
        </p:txBody>
      </p:sp>
      <p:sp>
        <p:nvSpPr>
          <p:cNvPr id="83" name="TextBox 82">
            <a:extLst>
              <a:ext uri="{FF2B5EF4-FFF2-40B4-BE49-F238E27FC236}">
                <a16:creationId xmlns:a16="http://schemas.microsoft.com/office/drawing/2014/main" id="{60746805-9E08-694E-BB96-FB16FEADF34F}"/>
              </a:ext>
            </a:extLst>
          </p:cNvPr>
          <p:cNvSpPr txBox="1"/>
          <p:nvPr/>
        </p:nvSpPr>
        <p:spPr>
          <a:xfrm>
            <a:off x="2330281" y="5980039"/>
            <a:ext cx="515845" cy="307777"/>
          </a:xfrm>
          <a:prstGeom prst="rect">
            <a:avLst/>
          </a:prstGeom>
          <a:noFill/>
        </p:spPr>
        <p:txBody>
          <a:bodyPr wrap="square" rtlCol="0">
            <a:spAutoFit/>
          </a:bodyPr>
          <a:lstStyle/>
          <a:p>
            <a:r>
              <a:rPr lang="en-US" sz="1400"/>
              <a:t>No</a:t>
            </a:r>
          </a:p>
        </p:txBody>
      </p:sp>
      <p:cxnSp>
        <p:nvCxnSpPr>
          <p:cNvPr id="85" name="Straight Arrow Connector 84">
            <a:extLst>
              <a:ext uri="{FF2B5EF4-FFF2-40B4-BE49-F238E27FC236}">
                <a16:creationId xmlns:a16="http://schemas.microsoft.com/office/drawing/2014/main" id="{3FF29009-848F-0F41-9268-0847DA8B3465}"/>
              </a:ext>
            </a:extLst>
          </p:cNvPr>
          <p:cNvCxnSpPr>
            <a:cxnSpLocks/>
            <a:stCxn id="75" idx="1"/>
            <a:endCxn id="82" idx="3"/>
          </p:cNvCxnSpPr>
          <p:nvPr/>
        </p:nvCxnSpPr>
        <p:spPr>
          <a:xfrm flipH="1">
            <a:off x="2238567" y="6301379"/>
            <a:ext cx="90923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E119D902-946F-DB49-BA66-9D45B1D02B94}"/>
              </a:ext>
            </a:extLst>
          </p:cNvPr>
          <p:cNvCxnSpPr>
            <a:stCxn id="21" idx="2"/>
            <a:endCxn id="75" idx="0"/>
          </p:cNvCxnSpPr>
          <p:nvPr/>
        </p:nvCxnSpPr>
        <p:spPr>
          <a:xfrm>
            <a:off x="4241767" y="5768130"/>
            <a:ext cx="12389" cy="1112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1" name="Elbow Connector 90">
            <a:extLst>
              <a:ext uri="{FF2B5EF4-FFF2-40B4-BE49-F238E27FC236}">
                <a16:creationId xmlns:a16="http://schemas.microsoft.com/office/drawing/2014/main" id="{CC5A7B57-C9FC-944C-BA67-96E37838F8A1}"/>
              </a:ext>
            </a:extLst>
          </p:cNvPr>
          <p:cNvCxnSpPr>
            <a:endCxn id="16" idx="2"/>
          </p:cNvCxnSpPr>
          <p:nvPr/>
        </p:nvCxnSpPr>
        <p:spPr>
          <a:xfrm flipV="1">
            <a:off x="5360514" y="4582901"/>
            <a:ext cx="2177355" cy="1718478"/>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04CAB071-138E-2C4B-84CF-0EF0916EBF25}"/>
              </a:ext>
            </a:extLst>
          </p:cNvPr>
          <p:cNvSpPr txBox="1"/>
          <p:nvPr/>
        </p:nvSpPr>
        <p:spPr>
          <a:xfrm>
            <a:off x="6063042" y="5994033"/>
            <a:ext cx="555571" cy="307777"/>
          </a:xfrm>
          <a:prstGeom prst="rect">
            <a:avLst/>
          </a:prstGeom>
          <a:noFill/>
        </p:spPr>
        <p:txBody>
          <a:bodyPr wrap="square" rtlCol="0">
            <a:spAutoFit/>
          </a:bodyPr>
          <a:lstStyle/>
          <a:p>
            <a:r>
              <a:rPr lang="en-US" sz="1400"/>
              <a:t>Yes</a:t>
            </a:r>
          </a:p>
        </p:txBody>
      </p:sp>
    </p:spTree>
    <p:extLst>
      <p:ext uri="{BB962C8B-B14F-4D97-AF65-F5344CB8AC3E}">
        <p14:creationId xmlns:p14="http://schemas.microsoft.com/office/powerpoint/2010/main" val="1633972910"/>
      </p:ext>
    </p:extLst>
  </p:cSld>
  <p:clrMapOvr>
    <a:masterClrMapping/>
  </p:clrMapOvr>
</p:sld>
</file>

<file path=ppt/theme/theme1.xml><?xml version="1.0" encoding="utf-8"?>
<a:theme xmlns:a="http://schemas.openxmlformats.org/drawingml/2006/main" name="UNC-Research_template">
  <a:themeElements>
    <a:clrScheme name="Custom 2">
      <a:dk1>
        <a:srgbClr val="0B60A1"/>
      </a:dk1>
      <a:lt1>
        <a:srgbClr val="FEFCFF"/>
      </a:lt1>
      <a:dk2>
        <a:srgbClr val="747F81"/>
      </a:dk2>
      <a:lt2>
        <a:srgbClr val="D3CEC0"/>
      </a:lt2>
      <a:accent1>
        <a:srgbClr val="6699CC"/>
      </a:accent1>
      <a:accent2>
        <a:srgbClr val="1395A6"/>
      </a:accent2>
      <a:accent3>
        <a:srgbClr val="128C61"/>
      </a:accent3>
      <a:accent4>
        <a:srgbClr val="AA5B22"/>
      </a:accent4>
      <a:accent5>
        <a:srgbClr val="C7621F"/>
      </a:accent5>
      <a:accent6>
        <a:srgbClr val="F0BA14"/>
      </a:accent6>
      <a:hlink>
        <a:srgbClr val="6699CC"/>
      </a:hlink>
      <a:folHlink>
        <a:srgbClr val="0B60A1"/>
      </a:folHlink>
    </a:clrScheme>
    <a:fontScheme name="UNC-Research">
      <a:majorFont>
        <a:latin typeface="Tahom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1715</Words>
  <Application>Microsoft Macintosh PowerPoint</Application>
  <PresentationFormat>On-screen Show (4:3)</PresentationFormat>
  <Paragraphs>158</Paragraphs>
  <Slides>19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Arial,Sans-Serif</vt:lpstr>
      <vt:lpstr>Avenir Book</vt:lpstr>
      <vt:lpstr>Avenir LT Std 95 Black</vt:lpstr>
      <vt:lpstr>Calibri</vt:lpstr>
      <vt:lpstr>Founders Grotesk Medium</vt:lpstr>
      <vt:lpstr>Founders Grotesk Regular</vt:lpstr>
      <vt:lpstr>Lucida Grande</vt:lpstr>
      <vt:lpstr>Tahoma</vt:lpstr>
      <vt:lpstr>Wingdings</vt:lpstr>
      <vt:lpstr>UNC-Research_template</vt:lpstr>
      <vt:lpstr>OHRE Update-COVID 19 6/1/2020</vt:lpstr>
      <vt:lpstr>Objectives </vt:lpstr>
      <vt:lpstr>OVCR’s 5/23/2020 Announcement</vt:lpstr>
      <vt:lpstr>REMINDERS</vt:lpstr>
      <vt:lpstr>What was sent in the OHRE Announcement</vt:lpstr>
      <vt:lpstr>Where do I find the OHRE COVID Update and Information Sheet? </vt:lpstr>
      <vt:lpstr>Where do I find the OHRE COVID Information Sheet? </vt:lpstr>
      <vt:lpstr>How do I get my research started/restarted from the IRB? </vt:lpstr>
      <vt:lpstr>How do I get my research started/restarted from the IRB? </vt:lpstr>
      <vt:lpstr>Why the COVID Information Sheet?</vt:lpstr>
      <vt:lpstr>For whom do I use the COVID Information Sheet?</vt:lpstr>
      <vt:lpstr>When do I use the COVID Information Sheet?</vt:lpstr>
      <vt:lpstr>What if I need changes to the COVID Information Sheet?</vt:lpstr>
      <vt:lpstr>Multi-Site Research</vt:lpstr>
      <vt:lpstr>FDA-COVID MyStudies Application</vt:lpstr>
      <vt:lpstr>Consent Processes-IRB</vt:lpstr>
      <vt:lpstr>What if the IRB has not approved my submission for COVID changes? </vt:lpstr>
      <vt:lpstr>Are the OHRE/IRB returning to campus on 6/1/2020?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Clinical Research </dc:title>
  <dc:creator>Nelson, Christine</dc:creator>
  <cp:lastModifiedBy>Myers, Cassandra J</cp:lastModifiedBy>
  <cp:revision>2</cp:revision>
  <cp:lastPrinted>2020-05-22T11:58:47Z</cp:lastPrinted>
  <dcterms:created xsi:type="dcterms:W3CDTF">2020-04-15T12:30:36Z</dcterms:created>
  <dcterms:modified xsi:type="dcterms:W3CDTF">2020-06-04T15:16:51Z</dcterms:modified>
</cp:coreProperties>
</file>