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28" r:id="rId2"/>
  </p:sldMasterIdLst>
  <p:notesMasterIdLst>
    <p:notesMasterId r:id="rId26"/>
  </p:notesMasterIdLst>
  <p:handoutMasterIdLst>
    <p:handoutMasterId r:id="rId27"/>
  </p:handoutMasterIdLst>
  <p:sldIdLst>
    <p:sldId id="1696" r:id="rId3"/>
    <p:sldId id="1697" r:id="rId4"/>
    <p:sldId id="1698" r:id="rId5"/>
    <p:sldId id="1699" r:id="rId6"/>
    <p:sldId id="1700" r:id="rId7"/>
    <p:sldId id="1701" r:id="rId8"/>
    <p:sldId id="1702" r:id="rId9"/>
    <p:sldId id="1703" r:id="rId10"/>
    <p:sldId id="1704" r:id="rId11"/>
    <p:sldId id="1705" r:id="rId12"/>
    <p:sldId id="1706" r:id="rId13"/>
    <p:sldId id="1707" r:id="rId14"/>
    <p:sldId id="1718" r:id="rId15"/>
    <p:sldId id="1708" r:id="rId16"/>
    <p:sldId id="1709" r:id="rId17"/>
    <p:sldId id="1717" r:id="rId18"/>
    <p:sldId id="1710" r:id="rId19"/>
    <p:sldId id="1711" r:id="rId20"/>
    <p:sldId id="1712" r:id="rId21"/>
    <p:sldId id="1713" r:id="rId22"/>
    <p:sldId id="1716" r:id="rId23"/>
    <p:sldId id="1714" r:id="rId24"/>
    <p:sldId id="1715" r:id="rId25"/>
  </p:sldIdLst>
  <p:sldSz cx="9144000" cy="6858000" type="screen4x3"/>
  <p:notesSz cx="92964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078" userDrawn="1">
          <p15:clr>
            <a:srgbClr val="A4A3A4"/>
          </p15:clr>
        </p15:guide>
        <p15:guide id="2" pos="2745" userDrawn="1">
          <p15:clr>
            <a:srgbClr val="A4A3A4"/>
          </p15:clr>
        </p15:guide>
        <p15:guide id="3" orient="horz" pos="2160" userDrawn="1">
          <p15:clr>
            <a:srgbClr val="A4A3A4"/>
          </p15:clr>
        </p15:guide>
        <p15:guide id="4"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pe, Marie T" initials="RMT" lastIdx="21" clrIdx="0">
    <p:extLst>
      <p:ext uri="{19B8F6BF-5375-455C-9EA6-DF929625EA0E}">
        <p15:presenceInfo xmlns:p15="http://schemas.microsoft.com/office/powerpoint/2012/main" userId="S-1-5-21-344340502-4252695000-2390403120-1218256" providerId="AD"/>
      </p:ext>
    </p:extLst>
  </p:cmAuthor>
  <p:cmAuthor id="2" name="Lovmo, Jeanne" initials="LJ" lastIdx="31" clrIdx="2">
    <p:extLst>
      <p:ext uri="{19B8F6BF-5375-455C-9EA6-DF929625EA0E}">
        <p15:presenceInfo xmlns:p15="http://schemas.microsoft.com/office/powerpoint/2012/main" userId="S-1-5-21-344340502-4252695000-2390403120-1248173" providerId="AD"/>
      </p:ext>
    </p:extLst>
  </p:cmAuthor>
  <p:cmAuthor id="3" name="Reviewer" initials="OHRE" lastIdx="9" clrIdx="1">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CCCC"/>
    <a:srgbClr val="3333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9" autoAdjust="0"/>
    <p:restoredTop sz="89864" autoAdjust="0"/>
  </p:normalViewPr>
  <p:slideViewPr>
    <p:cSldViewPr>
      <p:cViewPr varScale="1">
        <p:scale>
          <a:sx n="45" d="100"/>
          <a:sy n="45" d="100"/>
        </p:scale>
        <p:origin x="1220" y="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notesViewPr>
    <p:cSldViewPr>
      <p:cViewPr varScale="1">
        <p:scale>
          <a:sx n="82" d="100"/>
          <a:sy n="82" d="100"/>
        </p:scale>
        <p:origin x="-3174" y="-72"/>
      </p:cViewPr>
      <p:guideLst>
        <p:guide orient="horz" pos="2078"/>
        <p:guide pos="2745"/>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28020" cy="342783"/>
          </a:xfrm>
          <a:prstGeom prst="rect">
            <a:avLst/>
          </a:prstGeom>
        </p:spPr>
        <p:txBody>
          <a:bodyPr vert="horz" lIns="90788" tIns="45394" rIns="90788" bIns="45394" rtlCol="0"/>
          <a:lstStyle>
            <a:lvl1pPr algn="l">
              <a:defRPr sz="1100"/>
            </a:lvl1pPr>
          </a:lstStyle>
          <a:p>
            <a:r>
              <a:rPr lang="en-US"/>
              <a:t>IRB Overiew</a:t>
            </a:r>
            <a:endParaRPr lang="en-US" dirty="0"/>
          </a:p>
        </p:txBody>
      </p:sp>
      <p:sp>
        <p:nvSpPr>
          <p:cNvPr id="3" name="Date Placeholder 2"/>
          <p:cNvSpPr>
            <a:spLocks noGrp="1"/>
          </p:cNvSpPr>
          <p:nvPr>
            <p:ph type="dt" sz="quarter" idx="1"/>
          </p:nvPr>
        </p:nvSpPr>
        <p:spPr>
          <a:xfrm>
            <a:off x="5266283" y="3"/>
            <a:ext cx="4028020" cy="342783"/>
          </a:xfrm>
          <a:prstGeom prst="rect">
            <a:avLst/>
          </a:prstGeom>
        </p:spPr>
        <p:txBody>
          <a:bodyPr vert="horz" lIns="90788" tIns="45394" rIns="90788" bIns="45394" rtlCol="0"/>
          <a:lstStyle>
            <a:lvl1pPr algn="r">
              <a:defRPr sz="1100"/>
            </a:lvl1pPr>
          </a:lstStyle>
          <a:p>
            <a:r>
              <a:rPr lang="en-US"/>
              <a:t>8/27/2014</a:t>
            </a:r>
            <a:endParaRPr lang="en-US" dirty="0"/>
          </a:p>
        </p:txBody>
      </p:sp>
      <p:sp>
        <p:nvSpPr>
          <p:cNvPr id="4" name="Footer Placeholder 3"/>
          <p:cNvSpPr>
            <a:spLocks noGrp="1"/>
          </p:cNvSpPr>
          <p:nvPr>
            <p:ph type="ftr" sz="quarter" idx="2"/>
          </p:nvPr>
        </p:nvSpPr>
        <p:spPr>
          <a:xfrm>
            <a:off x="3" y="6514049"/>
            <a:ext cx="4028020" cy="342783"/>
          </a:xfrm>
          <a:prstGeom prst="rect">
            <a:avLst/>
          </a:prstGeom>
        </p:spPr>
        <p:txBody>
          <a:bodyPr vert="horz" lIns="90788" tIns="45394" rIns="90788" bIns="45394" rtlCol="0" anchor="b"/>
          <a:lstStyle>
            <a:lvl1pPr algn="l">
              <a:defRPr sz="1100"/>
            </a:lvl1pPr>
          </a:lstStyle>
          <a:p>
            <a:r>
              <a:rPr lang="en-US"/>
              <a:t>Charlotte Coley, OHRE Training Coordinator</a:t>
            </a:r>
            <a:endParaRPr lang="en-US" dirty="0"/>
          </a:p>
        </p:txBody>
      </p:sp>
      <p:sp>
        <p:nvSpPr>
          <p:cNvPr id="5" name="Slide Number Placeholder 4"/>
          <p:cNvSpPr>
            <a:spLocks noGrp="1"/>
          </p:cNvSpPr>
          <p:nvPr>
            <p:ph type="sldNum" sz="quarter" idx="3"/>
          </p:nvPr>
        </p:nvSpPr>
        <p:spPr>
          <a:xfrm>
            <a:off x="5266283" y="6514049"/>
            <a:ext cx="4028020" cy="342783"/>
          </a:xfrm>
          <a:prstGeom prst="rect">
            <a:avLst/>
          </a:prstGeom>
        </p:spPr>
        <p:txBody>
          <a:bodyPr vert="horz" lIns="90788" tIns="45394" rIns="90788" bIns="45394" rtlCol="0" anchor="b"/>
          <a:lstStyle>
            <a:lvl1pPr algn="r">
              <a:defRPr sz="1100"/>
            </a:lvl1pPr>
          </a:lstStyle>
          <a:p>
            <a:fld id="{F0732FC7-19F3-414A-AB8D-19002E98AE6F}" type="slidenum">
              <a:rPr lang="en-US" smtClean="0"/>
              <a:pPr/>
              <a:t>‹#›</a:t>
            </a:fld>
            <a:endParaRPr lang="en-US" dirty="0"/>
          </a:p>
        </p:txBody>
      </p:sp>
    </p:spTree>
    <p:extLst>
      <p:ext uri="{BB962C8B-B14F-4D97-AF65-F5344CB8AC3E}">
        <p14:creationId xmlns:p14="http://schemas.microsoft.com/office/powerpoint/2010/main" val="308551031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28020" cy="342783"/>
          </a:xfrm>
          <a:prstGeom prst="rect">
            <a:avLst/>
          </a:prstGeom>
        </p:spPr>
        <p:txBody>
          <a:bodyPr vert="horz" lIns="92621" tIns="46311" rIns="92621" bIns="46311" rtlCol="0"/>
          <a:lstStyle>
            <a:lvl1pPr algn="l" fontAlgn="auto">
              <a:spcBef>
                <a:spcPts val="0"/>
              </a:spcBef>
              <a:spcAft>
                <a:spcPts val="0"/>
              </a:spcAft>
              <a:defRPr sz="1100">
                <a:latin typeface="+mn-lt"/>
                <a:cs typeface="+mn-cs"/>
              </a:defRPr>
            </a:lvl1pPr>
          </a:lstStyle>
          <a:p>
            <a:pPr>
              <a:defRPr/>
            </a:pPr>
            <a:r>
              <a:rPr lang="en-US"/>
              <a:t>IRB Overiew</a:t>
            </a:r>
            <a:endParaRPr lang="en-US" dirty="0"/>
          </a:p>
        </p:txBody>
      </p:sp>
      <p:sp>
        <p:nvSpPr>
          <p:cNvPr id="3" name="Date Placeholder 2"/>
          <p:cNvSpPr>
            <a:spLocks noGrp="1"/>
          </p:cNvSpPr>
          <p:nvPr>
            <p:ph type="dt" idx="1"/>
          </p:nvPr>
        </p:nvSpPr>
        <p:spPr>
          <a:xfrm>
            <a:off x="5266283" y="3"/>
            <a:ext cx="4028020" cy="342783"/>
          </a:xfrm>
          <a:prstGeom prst="rect">
            <a:avLst/>
          </a:prstGeom>
        </p:spPr>
        <p:txBody>
          <a:bodyPr vert="horz" lIns="92621" tIns="46311" rIns="92621" bIns="46311" rtlCol="0"/>
          <a:lstStyle>
            <a:lvl1pPr algn="r" fontAlgn="auto">
              <a:spcBef>
                <a:spcPts val="0"/>
              </a:spcBef>
              <a:spcAft>
                <a:spcPts val="0"/>
              </a:spcAft>
              <a:defRPr sz="1100" smtClean="0">
                <a:latin typeface="+mn-lt"/>
                <a:cs typeface="+mn-cs"/>
              </a:defRPr>
            </a:lvl1pPr>
          </a:lstStyle>
          <a:p>
            <a:pPr>
              <a:defRPr/>
            </a:pPr>
            <a:r>
              <a:rPr lang="en-US"/>
              <a:t>8/27/2014</a:t>
            </a:r>
            <a:endParaRPr lang="en-US" dirty="0"/>
          </a:p>
        </p:txBody>
      </p:sp>
      <p:sp>
        <p:nvSpPr>
          <p:cNvPr id="4" name="Slide Image Placeholder 3"/>
          <p:cNvSpPr>
            <a:spLocks noGrp="1" noRot="1" noChangeAspect="1"/>
          </p:cNvSpPr>
          <p:nvPr>
            <p:ph type="sldImg" idx="2"/>
          </p:nvPr>
        </p:nvSpPr>
        <p:spPr>
          <a:xfrm>
            <a:off x="2935288" y="515938"/>
            <a:ext cx="3425825" cy="2570162"/>
          </a:xfrm>
          <a:prstGeom prst="rect">
            <a:avLst/>
          </a:prstGeom>
          <a:noFill/>
          <a:ln w="12700">
            <a:solidFill>
              <a:prstClr val="black"/>
            </a:solidFill>
          </a:ln>
        </p:spPr>
        <p:txBody>
          <a:bodyPr vert="horz" lIns="92621" tIns="46311" rIns="92621" bIns="46311" rtlCol="0" anchor="ctr"/>
          <a:lstStyle/>
          <a:p>
            <a:pPr lvl="0"/>
            <a:endParaRPr lang="en-US" noProof="0" dirty="0"/>
          </a:p>
        </p:txBody>
      </p:sp>
      <p:sp>
        <p:nvSpPr>
          <p:cNvPr id="5" name="Notes Placeholder 4"/>
          <p:cNvSpPr>
            <a:spLocks noGrp="1"/>
          </p:cNvSpPr>
          <p:nvPr>
            <p:ph type="body" sz="quarter" idx="3"/>
          </p:nvPr>
        </p:nvSpPr>
        <p:spPr>
          <a:xfrm>
            <a:off x="929220" y="3257025"/>
            <a:ext cx="7437962" cy="3086218"/>
          </a:xfrm>
          <a:prstGeom prst="rect">
            <a:avLst/>
          </a:prstGeom>
        </p:spPr>
        <p:txBody>
          <a:bodyPr vert="horz" lIns="92621" tIns="46311" rIns="92621"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514049"/>
            <a:ext cx="4028020" cy="342783"/>
          </a:xfrm>
          <a:prstGeom prst="rect">
            <a:avLst/>
          </a:prstGeom>
        </p:spPr>
        <p:txBody>
          <a:bodyPr vert="horz" lIns="92621" tIns="46311" rIns="92621" bIns="46311" rtlCol="0" anchor="b"/>
          <a:lstStyle>
            <a:lvl1pPr algn="l" fontAlgn="auto">
              <a:spcBef>
                <a:spcPts val="0"/>
              </a:spcBef>
              <a:spcAft>
                <a:spcPts val="0"/>
              </a:spcAft>
              <a:defRPr sz="1100">
                <a:latin typeface="+mn-lt"/>
                <a:cs typeface="+mn-cs"/>
              </a:defRPr>
            </a:lvl1pPr>
          </a:lstStyle>
          <a:p>
            <a:pPr>
              <a:defRPr/>
            </a:pPr>
            <a:r>
              <a:rPr lang="en-US"/>
              <a:t>Charlotte Coley, OHRE Training Coordinator</a:t>
            </a:r>
            <a:endParaRPr lang="en-US" dirty="0"/>
          </a:p>
        </p:txBody>
      </p:sp>
      <p:sp>
        <p:nvSpPr>
          <p:cNvPr id="7" name="Slide Number Placeholder 6"/>
          <p:cNvSpPr>
            <a:spLocks noGrp="1"/>
          </p:cNvSpPr>
          <p:nvPr>
            <p:ph type="sldNum" sz="quarter" idx="5"/>
          </p:nvPr>
        </p:nvSpPr>
        <p:spPr>
          <a:xfrm>
            <a:off x="5266283" y="6514049"/>
            <a:ext cx="4028020" cy="342783"/>
          </a:xfrm>
          <a:prstGeom prst="rect">
            <a:avLst/>
          </a:prstGeom>
        </p:spPr>
        <p:txBody>
          <a:bodyPr vert="horz" lIns="92621" tIns="46311" rIns="92621" bIns="46311" rtlCol="0" anchor="b"/>
          <a:lstStyle>
            <a:lvl1pPr algn="r" fontAlgn="auto">
              <a:spcBef>
                <a:spcPts val="0"/>
              </a:spcBef>
              <a:spcAft>
                <a:spcPts val="0"/>
              </a:spcAft>
              <a:defRPr sz="1100" smtClean="0">
                <a:latin typeface="+mn-lt"/>
                <a:cs typeface="+mn-cs"/>
              </a:defRPr>
            </a:lvl1pPr>
          </a:lstStyle>
          <a:p>
            <a:pPr>
              <a:defRPr/>
            </a:pPr>
            <a:fld id="{A7361A91-B1C8-4107-81F0-0181FCF601E4}" type="slidenum">
              <a:rPr lang="en-US"/>
              <a:pPr>
                <a:defRPr/>
              </a:pPr>
              <a:t>‹#›</a:t>
            </a:fld>
            <a:endParaRPr lang="en-US" dirty="0"/>
          </a:p>
        </p:txBody>
      </p:sp>
    </p:spTree>
    <p:extLst>
      <p:ext uri="{BB962C8B-B14F-4D97-AF65-F5344CB8AC3E}">
        <p14:creationId xmlns:p14="http://schemas.microsoft.com/office/powerpoint/2010/main" val="1936590884"/>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86831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8519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01049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solidFill>
                  <a:prstClr val="black"/>
                </a:solidFill>
              </a:rPr>
              <a:t>IRB Overview</a:t>
            </a:r>
          </a:p>
        </p:txBody>
      </p:sp>
      <p:sp>
        <p:nvSpPr>
          <p:cNvPr id="5" name="Date Placeholder 4"/>
          <p:cNvSpPr>
            <a:spLocks noGrp="1"/>
          </p:cNvSpPr>
          <p:nvPr>
            <p:ph type="dt" idx="11"/>
          </p:nvPr>
        </p:nvSpPr>
        <p:spPr/>
        <p:txBody>
          <a:bodyPr/>
          <a:lstStyle/>
          <a:p>
            <a:pPr>
              <a:defRPr/>
            </a:pPr>
            <a:r>
              <a:rPr lang="en-US" dirty="0">
                <a:solidFill>
                  <a:prstClr val="black"/>
                </a:solidFill>
              </a:rPr>
              <a:t>9/14/2016</a:t>
            </a:r>
          </a:p>
        </p:txBody>
      </p:sp>
      <p:sp>
        <p:nvSpPr>
          <p:cNvPr id="6" name="Footer Placeholder 5"/>
          <p:cNvSpPr>
            <a:spLocks noGrp="1"/>
          </p:cNvSpPr>
          <p:nvPr>
            <p:ph type="ftr" sz="quarter" idx="12"/>
          </p:nvPr>
        </p:nvSpPr>
        <p:spPr/>
        <p:txBody>
          <a:bodyPr/>
          <a:lstStyle/>
          <a:p>
            <a:pPr>
              <a:defRPr/>
            </a:pPr>
            <a:r>
              <a:rPr lang="en-US" dirty="0">
                <a:solidFill>
                  <a:prstClr val="black"/>
                </a:solidFill>
              </a:rPr>
              <a:t>Charlotte Coley, Education &amp; Training Manger</a:t>
            </a: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57317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solidFill>
                  <a:prstClr val="black"/>
                </a:solidFill>
              </a:rPr>
              <a:t>IRB Overview</a:t>
            </a:r>
          </a:p>
        </p:txBody>
      </p:sp>
      <p:sp>
        <p:nvSpPr>
          <p:cNvPr id="5" name="Date Placeholder 4"/>
          <p:cNvSpPr>
            <a:spLocks noGrp="1"/>
          </p:cNvSpPr>
          <p:nvPr>
            <p:ph type="dt" idx="11"/>
          </p:nvPr>
        </p:nvSpPr>
        <p:spPr/>
        <p:txBody>
          <a:bodyPr/>
          <a:lstStyle/>
          <a:p>
            <a:pPr>
              <a:defRPr/>
            </a:pPr>
            <a:r>
              <a:rPr lang="en-US" dirty="0">
                <a:solidFill>
                  <a:prstClr val="black"/>
                </a:solidFill>
              </a:rPr>
              <a:t>9/14/2016</a:t>
            </a:r>
          </a:p>
        </p:txBody>
      </p:sp>
      <p:sp>
        <p:nvSpPr>
          <p:cNvPr id="6" name="Footer Placeholder 5"/>
          <p:cNvSpPr>
            <a:spLocks noGrp="1"/>
          </p:cNvSpPr>
          <p:nvPr>
            <p:ph type="ftr" sz="quarter" idx="12"/>
          </p:nvPr>
        </p:nvSpPr>
        <p:spPr/>
        <p:txBody>
          <a:bodyPr/>
          <a:lstStyle/>
          <a:p>
            <a:pPr>
              <a:defRPr/>
            </a:pPr>
            <a:r>
              <a:rPr lang="en-US" dirty="0">
                <a:solidFill>
                  <a:prstClr val="black"/>
                </a:solidFill>
              </a:rPr>
              <a:t>Charlotte Coley, Education &amp; Training Manger</a:t>
            </a: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9748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134679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35012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064231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512142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solidFill>
                  <a:prstClr val="black"/>
                </a:solidFill>
              </a:rPr>
              <a:t>IRB Overview</a:t>
            </a:r>
          </a:p>
        </p:txBody>
      </p:sp>
      <p:sp>
        <p:nvSpPr>
          <p:cNvPr id="5" name="Date Placeholder 4"/>
          <p:cNvSpPr>
            <a:spLocks noGrp="1"/>
          </p:cNvSpPr>
          <p:nvPr>
            <p:ph type="dt" idx="11"/>
          </p:nvPr>
        </p:nvSpPr>
        <p:spPr/>
        <p:txBody>
          <a:bodyPr/>
          <a:lstStyle/>
          <a:p>
            <a:pPr>
              <a:defRPr/>
            </a:pPr>
            <a:r>
              <a:rPr lang="en-US" dirty="0">
                <a:solidFill>
                  <a:prstClr val="black"/>
                </a:solidFill>
              </a:rPr>
              <a:t>9/14/2016</a:t>
            </a:r>
          </a:p>
        </p:txBody>
      </p:sp>
      <p:sp>
        <p:nvSpPr>
          <p:cNvPr id="6" name="Footer Placeholder 5"/>
          <p:cNvSpPr>
            <a:spLocks noGrp="1"/>
          </p:cNvSpPr>
          <p:nvPr>
            <p:ph type="ftr" sz="quarter" idx="12"/>
          </p:nvPr>
        </p:nvSpPr>
        <p:spPr/>
        <p:txBody>
          <a:bodyPr/>
          <a:lstStyle/>
          <a:p>
            <a:pPr>
              <a:defRPr/>
            </a:pPr>
            <a:r>
              <a:rPr lang="en-US" dirty="0">
                <a:solidFill>
                  <a:prstClr val="black"/>
                </a:solidFill>
              </a:rPr>
              <a:t>Charlotte Coley, Education &amp; Training Manger</a:t>
            </a: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538523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22475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solidFill>
                  <a:prstClr val="black"/>
                </a:solidFill>
              </a:rPr>
              <a:t>IRB Overview</a:t>
            </a:r>
          </a:p>
        </p:txBody>
      </p:sp>
      <p:sp>
        <p:nvSpPr>
          <p:cNvPr id="5" name="Date Placeholder 4"/>
          <p:cNvSpPr>
            <a:spLocks noGrp="1"/>
          </p:cNvSpPr>
          <p:nvPr>
            <p:ph type="dt" idx="11"/>
          </p:nvPr>
        </p:nvSpPr>
        <p:spPr/>
        <p:txBody>
          <a:bodyPr/>
          <a:lstStyle/>
          <a:p>
            <a:pPr>
              <a:defRPr/>
            </a:pPr>
            <a:r>
              <a:rPr lang="en-US" dirty="0">
                <a:solidFill>
                  <a:prstClr val="black"/>
                </a:solidFill>
              </a:rPr>
              <a:t>9/14/2016</a:t>
            </a:r>
          </a:p>
        </p:txBody>
      </p:sp>
      <p:sp>
        <p:nvSpPr>
          <p:cNvPr id="6" name="Footer Placeholder 5"/>
          <p:cNvSpPr>
            <a:spLocks noGrp="1"/>
          </p:cNvSpPr>
          <p:nvPr>
            <p:ph type="ftr" sz="quarter" idx="12"/>
          </p:nvPr>
        </p:nvSpPr>
        <p:spPr/>
        <p:txBody>
          <a:bodyPr/>
          <a:lstStyle/>
          <a:p>
            <a:pPr>
              <a:defRPr/>
            </a:pPr>
            <a:r>
              <a:rPr lang="en-US" dirty="0">
                <a:solidFill>
                  <a:prstClr val="black"/>
                </a:solidFill>
              </a:rPr>
              <a:t>Charlotte Coley, Education &amp; Training Manger</a:t>
            </a: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99566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maintaining</a:t>
            </a:r>
            <a:r>
              <a:rPr lang="en-US" baseline="0" dirty="0"/>
              <a:t> compliance with federal regulations, the</a:t>
            </a:r>
            <a:r>
              <a:rPr lang="en-US" dirty="0"/>
              <a:t> terms of the FWA also include having written</a:t>
            </a:r>
            <a:r>
              <a:rPr lang="en-US" baseline="0" dirty="0"/>
              <a:t> IRB procedures, IRB review of all non-exempt research covered by the FWA, obtaining and documenting informed consent unless waived, ensuring that all collaborating institutions operate under an approved FWA and that the institution agrees to provide sufficient resources for IRB operations.</a:t>
            </a:r>
            <a:endParaRPr lang="en-US" dirty="0"/>
          </a:p>
        </p:txBody>
      </p:sp>
      <p:sp>
        <p:nvSpPr>
          <p:cNvPr id="4" name="Header Placeholder 3"/>
          <p:cNvSpPr>
            <a:spLocks noGrp="1"/>
          </p:cNvSpPr>
          <p:nvPr>
            <p:ph type="hdr" sz="quarter" idx="10"/>
          </p:nvPr>
        </p:nvSpPr>
        <p:spPr/>
        <p:txBody>
          <a:bodyPr/>
          <a:lstStyle/>
          <a:p>
            <a:pPr>
              <a:defRPr/>
            </a:pPr>
            <a:r>
              <a:rPr lang="en-US" dirty="0">
                <a:solidFill>
                  <a:prstClr val="black"/>
                </a:solidFill>
              </a:rPr>
              <a:t>IRB Overview</a:t>
            </a:r>
          </a:p>
        </p:txBody>
      </p:sp>
      <p:sp>
        <p:nvSpPr>
          <p:cNvPr id="5" name="Date Placeholder 4"/>
          <p:cNvSpPr>
            <a:spLocks noGrp="1"/>
          </p:cNvSpPr>
          <p:nvPr>
            <p:ph type="dt" idx="11"/>
          </p:nvPr>
        </p:nvSpPr>
        <p:spPr/>
        <p:txBody>
          <a:bodyPr/>
          <a:lstStyle/>
          <a:p>
            <a:pPr>
              <a:defRPr/>
            </a:pPr>
            <a:r>
              <a:rPr lang="en-US" dirty="0">
                <a:solidFill>
                  <a:prstClr val="black"/>
                </a:solidFill>
              </a:rPr>
              <a:t>9/14/2016</a:t>
            </a:r>
          </a:p>
        </p:txBody>
      </p:sp>
      <p:sp>
        <p:nvSpPr>
          <p:cNvPr id="6" name="Footer Placeholder 5"/>
          <p:cNvSpPr>
            <a:spLocks noGrp="1"/>
          </p:cNvSpPr>
          <p:nvPr>
            <p:ph type="ftr" sz="quarter" idx="12"/>
          </p:nvPr>
        </p:nvSpPr>
        <p:spPr/>
        <p:txBody>
          <a:bodyPr/>
          <a:lstStyle/>
          <a:p>
            <a:pPr>
              <a:defRPr/>
            </a:pPr>
            <a:r>
              <a:rPr lang="en-US" dirty="0">
                <a:solidFill>
                  <a:prstClr val="black"/>
                </a:solidFill>
              </a:rPr>
              <a:t>Charlotte Coley, Education &amp; Training Manger</a:t>
            </a: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78939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6">
              <a:defRPr sz="2000">
                <a:solidFill>
                  <a:schemeClr val="tx1"/>
                </a:solidFill>
                <a:latin typeface="Arial" pitchFamily="34" charset="0"/>
              </a:defRPr>
            </a:lvl1pPr>
            <a:lvl2pPr marL="744558" indent="-286369" defTabSz="929106">
              <a:defRPr sz="2000">
                <a:solidFill>
                  <a:schemeClr val="tx1"/>
                </a:solidFill>
                <a:latin typeface="Arial" pitchFamily="34" charset="0"/>
              </a:defRPr>
            </a:lvl2pPr>
            <a:lvl3pPr marL="1145474" indent="-229095" defTabSz="929106">
              <a:defRPr sz="2000">
                <a:solidFill>
                  <a:schemeClr val="tx1"/>
                </a:solidFill>
                <a:latin typeface="Arial" pitchFamily="34" charset="0"/>
              </a:defRPr>
            </a:lvl3pPr>
            <a:lvl4pPr marL="1603663" indent="-229095" defTabSz="929106">
              <a:defRPr sz="2000">
                <a:solidFill>
                  <a:schemeClr val="tx1"/>
                </a:solidFill>
                <a:latin typeface="Arial" pitchFamily="34" charset="0"/>
              </a:defRPr>
            </a:lvl4pPr>
            <a:lvl5pPr marL="2061853" indent="-229095" defTabSz="929106">
              <a:defRPr sz="2000">
                <a:solidFill>
                  <a:schemeClr val="tx1"/>
                </a:solidFill>
                <a:latin typeface="Arial" pitchFamily="34" charset="0"/>
              </a:defRPr>
            </a:lvl5pPr>
            <a:lvl6pPr marL="2520042" indent="-229095" algn="ctr" defTabSz="929106" eaLnBrk="0" fontAlgn="base" hangingPunct="0">
              <a:spcBef>
                <a:spcPct val="20000"/>
              </a:spcBef>
              <a:spcAft>
                <a:spcPct val="0"/>
              </a:spcAft>
              <a:buChar char="•"/>
              <a:defRPr sz="2000">
                <a:solidFill>
                  <a:schemeClr val="tx1"/>
                </a:solidFill>
                <a:latin typeface="Arial" pitchFamily="34" charset="0"/>
              </a:defRPr>
            </a:lvl6pPr>
            <a:lvl7pPr marL="2978230" indent="-229095" algn="ctr" defTabSz="929106" eaLnBrk="0" fontAlgn="base" hangingPunct="0">
              <a:spcBef>
                <a:spcPct val="20000"/>
              </a:spcBef>
              <a:spcAft>
                <a:spcPct val="0"/>
              </a:spcAft>
              <a:buChar char="•"/>
              <a:defRPr sz="2000">
                <a:solidFill>
                  <a:schemeClr val="tx1"/>
                </a:solidFill>
                <a:latin typeface="Arial" pitchFamily="34" charset="0"/>
              </a:defRPr>
            </a:lvl7pPr>
            <a:lvl8pPr marL="3436420" indent="-229095" algn="ctr" defTabSz="929106" eaLnBrk="0" fontAlgn="base" hangingPunct="0">
              <a:spcBef>
                <a:spcPct val="20000"/>
              </a:spcBef>
              <a:spcAft>
                <a:spcPct val="0"/>
              </a:spcAft>
              <a:buChar char="•"/>
              <a:defRPr sz="2000">
                <a:solidFill>
                  <a:schemeClr val="tx1"/>
                </a:solidFill>
                <a:latin typeface="Arial" pitchFamily="34" charset="0"/>
              </a:defRPr>
            </a:lvl8pPr>
            <a:lvl9pPr marL="3894609" indent="-229095" algn="ctr" defTabSz="929106" eaLnBrk="0" fontAlgn="base" hangingPunct="0">
              <a:spcBef>
                <a:spcPct val="20000"/>
              </a:spcBef>
              <a:spcAft>
                <a:spcPct val="0"/>
              </a:spcAft>
              <a:buChar char="•"/>
              <a:defRPr sz="2000">
                <a:solidFill>
                  <a:schemeClr val="tx1"/>
                </a:solidFill>
                <a:latin typeface="Arial" pitchFamily="34" charset="0"/>
              </a:defRPr>
            </a:lvl9pPr>
          </a:lstStyle>
          <a:p>
            <a:fld id="{48E4426C-E62E-4AC9-B386-9B39F3F4D3CF}" type="slidenum">
              <a:rPr lang="en-US" altLang="en-US" sz="1200">
                <a:solidFill>
                  <a:prstClr val="black"/>
                </a:solidFill>
                <a:latin typeface="Times New Roman" pitchFamily="18" charset="0"/>
              </a:rPr>
              <a:pPr/>
              <a:t>4</a:t>
            </a:fld>
            <a:endParaRPr lang="en-US" altLang="en-US" sz="1200" dirty="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xfrm>
            <a:off x="3022600" y="533400"/>
            <a:ext cx="3465513" cy="2598738"/>
          </a:xfrm>
          <a:ln w="12700" cap="flat">
            <a:solidFill>
              <a:schemeClr val="tx1"/>
            </a:solidFill>
          </a:ln>
        </p:spPr>
      </p:sp>
      <p:sp>
        <p:nvSpPr>
          <p:cNvPr id="41988" name="Rectangle 3"/>
          <p:cNvSpPr>
            <a:spLocks noGrp="1" noChangeArrowheads="1"/>
          </p:cNvSpPr>
          <p:nvPr>
            <p:ph type="body" idx="1"/>
          </p:nvPr>
        </p:nvSpPr>
        <p:spPr>
          <a:xfrm>
            <a:off x="1267640" y="3335720"/>
            <a:ext cx="6967707" cy="309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45" tIns="46873" rIns="93745" bIns="46873"/>
          <a:lstStyle/>
          <a:p>
            <a:endParaRPr lang="en-US" altLang="en-US" dirty="0">
              <a:latin typeface="Times New Roman" pitchFamily="18" charset="0"/>
            </a:endParaRPr>
          </a:p>
        </p:txBody>
      </p:sp>
      <p:sp>
        <p:nvSpPr>
          <p:cNvPr id="2" name="Date Placeholder 1"/>
          <p:cNvSpPr>
            <a:spLocks noGrp="1"/>
          </p:cNvSpPr>
          <p:nvPr>
            <p:ph type="dt" idx="10"/>
          </p:nvPr>
        </p:nvSpPr>
        <p:spPr/>
        <p:txBody>
          <a:bodyPr/>
          <a:lstStyle/>
          <a:p>
            <a:r>
              <a:rPr lang="en-US" dirty="0">
                <a:solidFill>
                  <a:prstClr val="black"/>
                </a:solidFill>
              </a:rPr>
              <a:t>9/14/2016</a:t>
            </a:r>
          </a:p>
        </p:txBody>
      </p:sp>
      <p:sp>
        <p:nvSpPr>
          <p:cNvPr id="3" name="Footer Placeholder 2"/>
          <p:cNvSpPr>
            <a:spLocks noGrp="1"/>
          </p:cNvSpPr>
          <p:nvPr>
            <p:ph type="ftr" sz="quarter" idx="11"/>
          </p:nvPr>
        </p:nvSpPr>
        <p:spPr/>
        <p:txBody>
          <a:bodyPr/>
          <a:lstStyle/>
          <a:p>
            <a:r>
              <a:rPr lang="en-US" dirty="0">
                <a:solidFill>
                  <a:prstClr val="black"/>
                </a:solidFill>
              </a:rPr>
              <a:t>Charlotte Coley, Education &amp; Training Manger</a:t>
            </a:r>
          </a:p>
        </p:txBody>
      </p:sp>
      <p:sp>
        <p:nvSpPr>
          <p:cNvPr id="4" name="Header Placeholder 3"/>
          <p:cNvSpPr>
            <a:spLocks noGrp="1"/>
          </p:cNvSpPr>
          <p:nvPr>
            <p:ph type="hdr" sz="quarter" idx="12"/>
          </p:nvPr>
        </p:nvSpPr>
        <p:spPr/>
        <p:txBody>
          <a:bodyPr/>
          <a:lstStyle/>
          <a:p>
            <a:r>
              <a:rPr lang="en-US" dirty="0">
                <a:solidFill>
                  <a:prstClr val="black"/>
                </a:solidFill>
              </a:rPr>
              <a:t>Ophthalmology Residents</a:t>
            </a:r>
          </a:p>
        </p:txBody>
      </p:sp>
    </p:spTree>
    <p:extLst>
      <p:ext uri="{BB962C8B-B14F-4D97-AF65-F5344CB8AC3E}">
        <p14:creationId xmlns:p14="http://schemas.microsoft.com/office/powerpoint/2010/main" val="332240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solidFill>
                  <a:prstClr val="black"/>
                </a:solidFill>
              </a:rPr>
              <a:t>IRB Overview</a:t>
            </a:r>
          </a:p>
        </p:txBody>
      </p:sp>
      <p:sp>
        <p:nvSpPr>
          <p:cNvPr id="5" name="Date Placeholder 4"/>
          <p:cNvSpPr>
            <a:spLocks noGrp="1"/>
          </p:cNvSpPr>
          <p:nvPr>
            <p:ph type="dt" idx="11"/>
          </p:nvPr>
        </p:nvSpPr>
        <p:spPr/>
        <p:txBody>
          <a:bodyPr/>
          <a:lstStyle/>
          <a:p>
            <a:pPr>
              <a:defRPr/>
            </a:pPr>
            <a:r>
              <a:rPr lang="en-US" dirty="0">
                <a:solidFill>
                  <a:prstClr val="black"/>
                </a:solidFill>
              </a:rPr>
              <a:t>9/14/2016</a:t>
            </a:r>
          </a:p>
        </p:txBody>
      </p:sp>
      <p:sp>
        <p:nvSpPr>
          <p:cNvPr id="6" name="Footer Placeholder 5"/>
          <p:cNvSpPr>
            <a:spLocks noGrp="1"/>
          </p:cNvSpPr>
          <p:nvPr>
            <p:ph type="ftr" sz="quarter" idx="12"/>
          </p:nvPr>
        </p:nvSpPr>
        <p:spPr/>
        <p:txBody>
          <a:bodyPr/>
          <a:lstStyle/>
          <a:p>
            <a:pPr>
              <a:defRPr/>
            </a:pPr>
            <a:r>
              <a:rPr lang="en-US" dirty="0">
                <a:solidFill>
                  <a:prstClr val="black"/>
                </a:solidFill>
              </a:rPr>
              <a:t>Charlotte Coley, Education &amp; Training Manger</a:t>
            </a: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74253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7292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66072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82373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IRB Overiew</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8/27/2014</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solidFill>
                  <a:prstClr val="black"/>
                </a:solidFill>
              </a:rPr>
              <a:t>Charlotte Coley, OHRE Training Coordinator</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A7361A91-B1C8-4107-81F0-0181FCF601E4}"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935363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930" y="5955936"/>
            <a:ext cx="2202361" cy="82660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4084" y="6026425"/>
            <a:ext cx="1690316" cy="508952"/>
          </a:xfrm>
          <a:prstGeom prst="rect">
            <a:avLst/>
          </a:prstGeom>
        </p:spPr>
      </p:pic>
      <p:pic>
        <p:nvPicPr>
          <p:cNvPr id="10" name="Picture 1" descr="image00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00" y="6021496"/>
            <a:ext cx="1436178"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4624388"/>
          </a:xfrm>
          <a:prstGeom prst="rect">
            <a:avLst/>
          </a:prstGeom>
          <a:solidFill>
            <a:srgbClr val="6699CC"/>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8" name="Picture 8" descr="pattern-background-00-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18100"/>
          </a:xfrm>
          <a:prstGeom prst="rect">
            <a:avLst/>
          </a:prstGeom>
          <a:noFill/>
          <a:ln>
            <a:noFill/>
          </a:ln>
          <a:extLst>
            <a:ext uri="{909E8E84-426E-40DD-AFC4-6F175D3DCCD1}">
              <a14:hiddenFill xmlns:a14="http://schemas.microsoft.com/office/drawing/2010/main">
                <a:solidFill>
                  <a:srgbClr val="FFFFFF">
                    <a:alpha val="76862"/>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4650"/>
            <a:ext cx="9144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ine-break-dotted-00-2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913" y="1985963"/>
            <a:ext cx="5345112"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88546"/>
            <a:ext cx="7772400" cy="857589"/>
          </a:xfrm>
        </p:spPr>
        <p:txBody>
          <a:bodyPr anchor="t"/>
          <a:lstStyle>
            <a:lvl1pPr>
              <a:defRPr sz="5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142080"/>
            <a:ext cx="6400800" cy="787387"/>
          </a:xfrm>
        </p:spPr>
        <p:txBody>
          <a:bodyPr>
            <a:normAutofit/>
          </a:bodyPr>
          <a:lstStyle>
            <a:lvl1pPr marL="0" marR="0" indent="0" algn="l" defTabSz="457200" rtl="0" eaLnBrk="1" fontAlgn="auto" latinLnBrk="0" hangingPunct="1">
              <a:lnSpc>
                <a:spcPct val="100000"/>
              </a:lnSpc>
              <a:spcBef>
                <a:spcPts val="768"/>
              </a:spcBef>
              <a:spcAft>
                <a:spcPts val="0"/>
              </a:spcAft>
              <a:buClr>
                <a:schemeClr val="accent2"/>
              </a:buClr>
              <a:buSzPct val="70000"/>
              <a:buFont typeface="Wingdings" charset="2"/>
              <a:buNone/>
              <a:tabLst/>
              <a:defRPr sz="22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5"/>
          </p:nvPr>
        </p:nvSpPr>
        <p:spPr>
          <a:xfrm>
            <a:off x="685800" y="3012017"/>
            <a:ext cx="2133600" cy="365125"/>
          </a:xfrm>
        </p:spPr>
        <p:txBody>
          <a:bodyPr>
            <a:normAutofit/>
          </a:bodyPr>
          <a:lstStyle>
            <a:lvl1pPr>
              <a:defRPr sz="1500" baseline="0">
                <a:solidFill>
                  <a:srgbClr val="D3CEC0"/>
                </a:solidFill>
              </a:defRPr>
            </a:lvl1pPr>
          </a:lstStyle>
          <a:p>
            <a:pPr lvl="0"/>
            <a:r>
              <a:rPr lang="en-US"/>
              <a:t>Click to edit Master text styles</a:t>
            </a:r>
          </a:p>
        </p:txBody>
      </p:sp>
      <p:sp>
        <p:nvSpPr>
          <p:cNvPr id="23" name="Text Placeholder 22"/>
          <p:cNvSpPr>
            <a:spLocks noGrp="1"/>
          </p:cNvSpPr>
          <p:nvPr>
            <p:ph type="body" sz="quarter" idx="16"/>
          </p:nvPr>
        </p:nvSpPr>
        <p:spPr>
          <a:xfrm>
            <a:off x="694399" y="5749396"/>
            <a:ext cx="5368264" cy="883365"/>
          </a:xfrm>
        </p:spPr>
        <p:txBody>
          <a:bodyPr>
            <a:noAutofit/>
          </a:bodyPr>
          <a:lstStyle>
            <a:lvl1pPr>
              <a:spcBef>
                <a:spcPts val="168"/>
              </a:spcBef>
              <a:defRPr sz="2000" baseline="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p:txBody>
      </p:sp>
      <p:sp>
        <p:nvSpPr>
          <p:cNvPr id="29" name="Text Placeholder 28"/>
          <p:cNvSpPr>
            <a:spLocks noGrp="1"/>
          </p:cNvSpPr>
          <p:nvPr>
            <p:ph type="body" sz="quarter" idx="17"/>
          </p:nvPr>
        </p:nvSpPr>
        <p:spPr>
          <a:xfrm>
            <a:off x="685800" y="1352550"/>
            <a:ext cx="6134100" cy="633413"/>
          </a:xfrm>
        </p:spPr>
        <p:txBody>
          <a:bodyPr>
            <a:noAutofit/>
          </a:bodyPr>
          <a:lstStyle>
            <a:lvl1pPr>
              <a:defRPr sz="3600" b="1">
                <a:solidFill>
                  <a:srgbClr val="D3CEC0"/>
                </a:solidFill>
                <a:latin typeface="Tahoma"/>
                <a:cs typeface="Tahoma"/>
              </a:defRPr>
            </a:lvl1pPr>
          </a:lstStyle>
          <a:p>
            <a:pPr lvl="0"/>
            <a:r>
              <a:rPr lang="en-US"/>
              <a:t>Click to edit Master text styles</a:t>
            </a:r>
          </a:p>
        </p:txBody>
      </p:sp>
    </p:spTree>
    <p:extLst>
      <p:ext uri="{BB962C8B-B14F-4D97-AF65-F5344CB8AC3E}">
        <p14:creationId xmlns:p14="http://schemas.microsoft.com/office/powerpoint/2010/main" val="19118725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pic>
        <p:nvPicPr>
          <p:cNvPr id="4"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6"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8137"/>
            <a:ext cx="8229600" cy="1429685"/>
          </a:xfrm>
        </p:spPr>
        <p:txBody>
          <a:bodyPr/>
          <a:lstStyle>
            <a:lvl1pPr>
              <a:defRPr sz="4400" baseline="0"/>
            </a:lvl1pPr>
          </a:lstStyle>
          <a:p>
            <a:r>
              <a:rPr lang="en-US" dirty="0"/>
              <a:t>Click to edit Master title style</a:t>
            </a:r>
          </a:p>
        </p:txBody>
      </p:sp>
      <p:sp>
        <p:nvSpPr>
          <p:cNvPr id="3" name="Content Placeholder 2"/>
          <p:cNvSpPr>
            <a:spLocks noGrp="1"/>
          </p:cNvSpPr>
          <p:nvPr>
            <p:ph idx="1"/>
          </p:nvPr>
        </p:nvSpPr>
        <p:spPr>
          <a:xfrm>
            <a:off x="457200" y="1727200"/>
            <a:ext cx="8229600" cy="513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266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ntent, Object, Note">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9"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dirty="0"/>
              <a:t>Click to edit Master title style</a:t>
            </a:r>
          </a:p>
        </p:txBody>
      </p:sp>
      <p:sp>
        <p:nvSpPr>
          <p:cNvPr id="13" name="Content Placeholder 7"/>
          <p:cNvSpPr>
            <a:spLocks noGrp="1"/>
          </p:cNvSpPr>
          <p:nvPr>
            <p:ph sz="quarter" idx="11"/>
          </p:nvPr>
        </p:nvSpPr>
        <p:spPr>
          <a:xfrm>
            <a:off x="4646613" y="1625600"/>
            <a:ext cx="4040187" cy="3877734"/>
          </a:xfrm>
        </p:spPr>
        <p:txBody>
          <a:bodyPr/>
          <a:lstStyle/>
          <a:p>
            <a:pPr lvl="0"/>
            <a:r>
              <a:rPr lang="en-US"/>
              <a:t>Click to edit Master text styles</a:t>
            </a:r>
          </a:p>
        </p:txBody>
      </p:sp>
      <p:sp>
        <p:nvSpPr>
          <p:cNvPr id="14" name="Text Placeholder 13"/>
          <p:cNvSpPr>
            <a:spLocks noGrp="1"/>
          </p:cNvSpPr>
          <p:nvPr>
            <p:ph type="body" sz="quarter" idx="12"/>
          </p:nvPr>
        </p:nvSpPr>
        <p:spPr>
          <a:xfrm>
            <a:off x="4646613" y="5698067"/>
            <a:ext cx="4040188" cy="609600"/>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1625599"/>
            <a:ext cx="4040187" cy="4682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362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 Full Width">
    <p:spTree>
      <p:nvGrpSpPr>
        <p:cNvPr id="1" name=""/>
        <p:cNvGrpSpPr/>
        <p:nvPr/>
      </p:nvGrpSpPr>
      <p:grpSpPr>
        <a:xfrm>
          <a:off x="0" y="0"/>
          <a:ext cx="0" cy="0"/>
          <a:chOff x="0" y="0"/>
          <a:chExt cx="0" cy="0"/>
        </a:xfrm>
      </p:grpSpPr>
      <p:pic>
        <p:nvPicPr>
          <p:cNvPr id="5"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8137"/>
            <a:ext cx="8229600" cy="1429685"/>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2472268"/>
            <a:ext cx="8229600" cy="4385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half" idx="2"/>
          </p:nvPr>
        </p:nvSpPr>
        <p:spPr>
          <a:xfrm>
            <a:off x="457200" y="1727200"/>
            <a:ext cx="8229600" cy="541865"/>
          </a:xfrm>
        </p:spPr>
        <p:txBody>
          <a:bodyPr>
            <a:normAutofit/>
          </a:bodyPr>
          <a:lstStyle>
            <a:lvl1pPr marL="0" indent="0">
              <a:buNone/>
              <a:defRPr sz="22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417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823913" y="4414838"/>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3" name="Text Placeholder 2"/>
          <p:cNvSpPr>
            <a:spLocks noGrp="1"/>
          </p:cNvSpPr>
          <p:nvPr>
            <p:ph type="body" idx="1"/>
          </p:nvPr>
        </p:nvSpPr>
        <p:spPr>
          <a:xfrm>
            <a:off x="722313" y="4538133"/>
            <a:ext cx="7772400" cy="1368954"/>
          </a:xfrm>
        </p:spPr>
        <p:txBody>
          <a:bodyPr>
            <a:normAutofit/>
          </a:bodyPr>
          <a:lstStyle>
            <a:lvl1pPr marL="0" indent="0">
              <a:buNone/>
              <a:defRPr sz="22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8"/>
          <p:cNvSpPr>
            <a:spLocks noGrp="1"/>
          </p:cNvSpPr>
          <p:nvPr>
            <p:ph type="body" sz="quarter" idx="10"/>
          </p:nvPr>
        </p:nvSpPr>
        <p:spPr>
          <a:xfrm>
            <a:off x="722313" y="1232624"/>
            <a:ext cx="2342620" cy="1011043"/>
          </a:xfrm>
        </p:spPr>
        <p:txBody>
          <a:bodyPr>
            <a:normAutofit/>
          </a:bodyPr>
          <a:lstStyle>
            <a:lvl1pPr>
              <a:defRPr sz="5000" b="1">
                <a:solidFill>
                  <a:schemeClr val="accent5"/>
                </a:solidFill>
                <a:latin typeface="+mj-lt"/>
              </a:defRPr>
            </a:lvl1pPr>
          </a:lstStyle>
          <a:p>
            <a:pPr lvl="0"/>
            <a:r>
              <a:rPr lang="en-US"/>
              <a:t>Click to edit Master text styles</a:t>
            </a:r>
          </a:p>
        </p:txBody>
      </p:sp>
      <p:sp>
        <p:nvSpPr>
          <p:cNvPr id="2" name="Title 1"/>
          <p:cNvSpPr>
            <a:spLocks noGrp="1"/>
          </p:cNvSpPr>
          <p:nvPr>
            <p:ph type="title"/>
          </p:nvPr>
        </p:nvSpPr>
        <p:spPr>
          <a:xfrm>
            <a:off x="722313" y="2341756"/>
            <a:ext cx="7772400" cy="2065146"/>
          </a:xfrm>
        </p:spPr>
        <p:txBody>
          <a:bodyPr/>
          <a:lstStyle>
            <a:lvl1pPr algn="l">
              <a:defRPr sz="3600" b="1" cap="all"/>
            </a:lvl1pPr>
          </a:lstStyle>
          <a:p>
            <a:r>
              <a:rPr lang="en-US"/>
              <a:t>Click to edit Master title style</a:t>
            </a:r>
            <a:endParaRPr lang="en-US" dirty="0"/>
          </a:p>
        </p:txBody>
      </p:sp>
    </p:spTree>
    <p:extLst>
      <p:ext uri="{BB962C8B-B14F-4D97-AF65-F5344CB8AC3E}">
        <p14:creationId xmlns:p14="http://schemas.microsoft.com/office/powerpoint/2010/main" val="42630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 Column">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ine-break-dotted-blue-1.png"/>
          <p:cNvPicPr>
            <a:picLocks noChangeAspect="1"/>
          </p:cNvPicPr>
          <p:nvPr/>
        </p:nvPicPr>
        <p:blipFill>
          <a:blip r:embed="rId3">
            <a:extLst>
              <a:ext uri="{28A0092B-C50C-407E-A947-70E740481C1C}">
                <a14:useLocalDpi xmlns:a14="http://schemas.microsoft.com/office/drawing/2010/main" val="0"/>
              </a:ext>
            </a:extLst>
          </a:blip>
          <a:srcRect l="-2" r="34866"/>
          <a:stretch>
            <a:fillRect/>
          </a:stretch>
        </p:blipFill>
        <p:spPr bwMode="auto">
          <a:xfrm>
            <a:off x="558800" y="3881438"/>
            <a:ext cx="32004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457200" y="273050"/>
            <a:ext cx="3683000" cy="3608432"/>
          </a:xfrm>
        </p:spPr>
        <p:txBody>
          <a:bodyPr/>
          <a:lstStyle>
            <a:lvl1pPr algn="l">
              <a:defRPr sz="3400" b="1" baseline="0"/>
            </a:lvl1pPr>
          </a:lstStyle>
          <a:p>
            <a:r>
              <a:rPr lang="en-US"/>
              <a:t>Click to edit Master title style</a:t>
            </a:r>
            <a:endParaRPr lang="en-US" dirty="0"/>
          </a:p>
        </p:txBody>
      </p:sp>
      <p:sp>
        <p:nvSpPr>
          <p:cNvPr id="3" name="Content Placeholder 2"/>
          <p:cNvSpPr>
            <a:spLocks noGrp="1"/>
          </p:cNvSpPr>
          <p:nvPr>
            <p:ph idx="1"/>
          </p:nvPr>
        </p:nvSpPr>
        <p:spPr>
          <a:xfrm>
            <a:off x="4284132" y="273050"/>
            <a:ext cx="4402667" cy="5853113"/>
          </a:xfrm>
        </p:spPr>
        <p:txBody>
          <a:bodyPr>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4047068"/>
            <a:ext cx="3008313" cy="2079096"/>
          </a:xfrm>
        </p:spPr>
        <p:txBody>
          <a:bodyPr>
            <a:normAutofit/>
          </a:bodyPr>
          <a:lstStyle>
            <a:lvl1pPr marL="0" indent="0">
              <a:buNone/>
              <a:defRPr sz="20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561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Full, Note">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9"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457200" y="1659467"/>
            <a:ext cx="8229600" cy="1540934"/>
          </a:xfrm>
        </p:spPr>
        <p:txBody>
          <a:bodyPr anchor="ctr">
            <a:normAutofit/>
          </a:bodyPr>
          <a:lstStyle>
            <a:lvl1pPr marL="0" indent="0">
              <a:buNone/>
              <a:defRPr sz="30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p:cNvSpPr>
            <a:spLocks noGrp="1"/>
          </p:cNvSpPr>
          <p:nvPr>
            <p:ph type="body" sz="quarter" idx="12"/>
          </p:nvPr>
        </p:nvSpPr>
        <p:spPr>
          <a:xfrm>
            <a:off x="457200" y="5698067"/>
            <a:ext cx="4040188" cy="609600"/>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3369733"/>
            <a:ext cx="8229600" cy="2133600"/>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774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Highlight, Object, Note A">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9"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457200" y="1659467"/>
            <a:ext cx="4040188" cy="1540934"/>
          </a:xfrm>
        </p:spPr>
        <p:txBody>
          <a:bodyPr anchor="ctr">
            <a:normAutofit/>
          </a:bodyPr>
          <a:lstStyle>
            <a:lvl1pPr marL="0" indent="0">
              <a:buNone/>
              <a:defRPr sz="30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7"/>
          <p:cNvSpPr>
            <a:spLocks noGrp="1"/>
          </p:cNvSpPr>
          <p:nvPr>
            <p:ph sz="quarter" idx="11"/>
          </p:nvPr>
        </p:nvSpPr>
        <p:spPr>
          <a:xfrm>
            <a:off x="4646613" y="1625600"/>
            <a:ext cx="4040187" cy="3877734"/>
          </a:xfrm>
        </p:spPr>
        <p:txBody>
          <a:bodyPr/>
          <a:lstStyle/>
          <a:p>
            <a:pPr lvl="0"/>
            <a:r>
              <a:rPr lang="en-US"/>
              <a:t>Click to edit Master text styles</a:t>
            </a:r>
          </a:p>
        </p:txBody>
      </p:sp>
      <p:sp>
        <p:nvSpPr>
          <p:cNvPr id="14" name="Text Placeholder 13"/>
          <p:cNvSpPr>
            <a:spLocks noGrp="1"/>
          </p:cNvSpPr>
          <p:nvPr>
            <p:ph type="body" sz="quarter" idx="12"/>
          </p:nvPr>
        </p:nvSpPr>
        <p:spPr>
          <a:xfrm>
            <a:off x="4646613" y="5698067"/>
            <a:ext cx="4040188" cy="609600"/>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3369733"/>
            <a:ext cx="4040187" cy="2937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052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Highlight, Object, Note B">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9"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457200" y="1659467"/>
            <a:ext cx="4040188" cy="1540934"/>
          </a:xfrm>
        </p:spPr>
        <p:txBody>
          <a:bodyPr anchor="ctr">
            <a:normAutofit/>
          </a:bodyPr>
          <a:lstStyle>
            <a:lvl1pPr marL="0" indent="0">
              <a:buNone/>
              <a:defRPr sz="30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7"/>
          <p:cNvSpPr>
            <a:spLocks noGrp="1"/>
          </p:cNvSpPr>
          <p:nvPr>
            <p:ph sz="quarter" idx="11"/>
          </p:nvPr>
        </p:nvSpPr>
        <p:spPr>
          <a:xfrm>
            <a:off x="4646613" y="1625600"/>
            <a:ext cx="4040187" cy="4690534"/>
          </a:xfrm>
        </p:spPr>
        <p:txBody>
          <a:bodyPr/>
          <a:lstStyle/>
          <a:p>
            <a:pPr lvl="0"/>
            <a:r>
              <a:rPr lang="en-US"/>
              <a:t>Click to edit Master text styles</a:t>
            </a:r>
          </a:p>
        </p:txBody>
      </p:sp>
      <p:sp>
        <p:nvSpPr>
          <p:cNvPr id="14" name="Text Placeholder 13"/>
          <p:cNvSpPr>
            <a:spLocks noGrp="1"/>
          </p:cNvSpPr>
          <p:nvPr>
            <p:ph type="body" sz="quarter" idx="12"/>
          </p:nvPr>
        </p:nvSpPr>
        <p:spPr>
          <a:xfrm>
            <a:off x="457199" y="5706534"/>
            <a:ext cx="4040188" cy="609600"/>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3369733"/>
            <a:ext cx="4040187" cy="213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377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 Colmun, Comparison">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9"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457200" y="1659467"/>
            <a:ext cx="4040188" cy="549275"/>
          </a:xfrm>
        </p:spPr>
        <p:txBody>
          <a:bodyPr anchor="b">
            <a:normAutofit/>
          </a:bodyPr>
          <a:lstStyle>
            <a:lvl1pPr marL="0" indent="0">
              <a:buNone/>
              <a:defRPr sz="22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53733"/>
            <a:ext cx="4040188" cy="3911600"/>
          </a:xfrm>
        </p:spPr>
        <p:txBody>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59467"/>
            <a:ext cx="4041775" cy="549275"/>
          </a:xfrm>
        </p:spPr>
        <p:txBody>
          <a:bodyPr anchor="b">
            <a:normAutofit/>
          </a:bodyPr>
          <a:lstStyle>
            <a:lvl1pPr marL="0" indent="0">
              <a:buNone/>
              <a:defRPr sz="2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733"/>
            <a:ext cx="4041775" cy="3911600"/>
          </a:xfrm>
        </p:spPr>
        <p:txBody>
          <a:bodyPr/>
          <a:lstStyle>
            <a:lvl1pPr>
              <a:buClr>
                <a:schemeClr val="accent4"/>
              </a:buClr>
              <a:defRPr sz="2200"/>
            </a:lvl1pPr>
            <a:lvl2pPr>
              <a:buClr>
                <a:schemeClr val="accent4"/>
              </a:buClr>
              <a:defRPr sz="2000"/>
            </a:lvl2pPr>
            <a:lvl3pPr>
              <a:buClr>
                <a:schemeClr val="accent4"/>
              </a:buClr>
              <a:defRPr sz="2000"/>
            </a:lvl3pPr>
            <a:lvl4pPr>
              <a:buClr>
                <a:schemeClr val="accent4"/>
              </a:buClr>
              <a:defRPr sz="1800"/>
            </a:lvl4pPr>
            <a:lvl5pPr>
              <a:buClr>
                <a:schemeClr val="accent4"/>
              </a:buCl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243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mun, Comparison, Note">
    <p:spTree>
      <p:nvGrpSpPr>
        <p:cNvPr id="1" name=""/>
        <p:cNvGrpSpPr/>
        <p:nvPr/>
      </p:nvGrpSpPr>
      <p:grpSpPr>
        <a:xfrm>
          <a:off x="0" y="0"/>
          <a:ext cx="0" cy="0"/>
          <a:chOff x="0" y="0"/>
          <a:chExt cx="0" cy="0"/>
        </a:xfrm>
      </p:grpSpPr>
      <p:pic>
        <p:nvPicPr>
          <p:cNvPr id="9"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11"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457200" y="1659467"/>
            <a:ext cx="4040188" cy="549275"/>
          </a:xfrm>
        </p:spPr>
        <p:txBody>
          <a:bodyPr anchor="b">
            <a:normAutofit/>
          </a:bodyPr>
          <a:lstStyle>
            <a:lvl1pPr marL="0" indent="0">
              <a:buNone/>
              <a:defRPr sz="22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59467"/>
            <a:ext cx="4041775" cy="549275"/>
          </a:xfrm>
        </p:spPr>
        <p:txBody>
          <a:bodyPr anchor="b">
            <a:normAutofit/>
          </a:bodyPr>
          <a:lstStyle>
            <a:lvl1pPr marL="0" indent="0">
              <a:buNone/>
              <a:defRPr sz="2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7"/>
          <p:cNvSpPr>
            <a:spLocks noGrp="1"/>
          </p:cNvSpPr>
          <p:nvPr>
            <p:ph sz="quarter" idx="10"/>
          </p:nvPr>
        </p:nvSpPr>
        <p:spPr>
          <a:xfrm>
            <a:off x="457200" y="2354261"/>
            <a:ext cx="4040187" cy="2522537"/>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7"/>
          <p:cNvSpPr>
            <a:spLocks noGrp="1"/>
          </p:cNvSpPr>
          <p:nvPr>
            <p:ph sz="quarter" idx="11"/>
          </p:nvPr>
        </p:nvSpPr>
        <p:spPr>
          <a:xfrm>
            <a:off x="4646613" y="2354261"/>
            <a:ext cx="4040187" cy="252253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p:nvPr>
        </p:nvSpPr>
        <p:spPr>
          <a:xfrm>
            <a:off x="457200" y="5054599"/>
            <a:ext cx="4040188"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5" name="Text Placeholder 13"/>
          <p:cNvSpPr>
            <a:spLocks noGrp="1"/>
          </p:cNvSpPr>
          <p:nvPr>
            <p:ph type="body" sz="quarter" idx="13"/>
          </p:nvPr>
        </p:nvSpPr>
        <p:spPr>
          <a:xfrm>
            <a:off x="4646613" y="5054599"/>
            <a:ext cx="4040188" cy="1024467"/>
          </a:xfrm>
        </p:spPr>
        <p:txBody>
          <a:bodyPr>
            <a:normAutofit/>
          </a:bodyPr>
          <a:lstStyle>
            <a:lvl1pPr>
              <a:defRPr sz="1500" i="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532572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mun, Comparison Object, Note">
    <p:spTree>
      <p:nvGrpSpPr>
        <p:cNvPr id="1" name=""/>
        <p:cNvGrpSpPr/>
        <p:nvPr/>
      </p:nvGrpSpPr>
      <p:grpSpPr>
        <a:xfrm>
          <a:off x="0" y="0"/>
          <a:ext cx="0" cy="0"/>
          <a:chOff x="0" y="0"/>
          <a:chExt cx="0" cy="0"/>
        </a:xfrm>
      </p:grpSpPr>
      <p:pic>
        <p:nvPicPr>
          <p:cNvPr id="9"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11"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sz="4800" baseline="0"/>
            </a:lvl1pPr>
          </a:lstStyle>
          <a:p>
            <a:r>
              <a:rPr lang="en-US" dirty="0"/>
              <a:t>Click to edit Master title style</a:t>
            </a:r>
          </a:p>
        </p:txBody>
      </p:sp>
      <p:sp>
        <p:nvSpPr>
          <p:cNvPr id="3" name="Text Placeholder 2"/>
          <p:cNvSpPr>
            <a:spLocks noGrp="1"/>
          </p:cNvSpPr>
          <p:nvPr>
            <p:ph type="body" idx="1"/>
          </p:nvPr>
        </p:nvSpPr>
        <p:spPr>
          <a:xfrm>
            <a:off x="457200" y="1659467"/>
            <a:ext cx="4040188" cy="549275"/>
          </a:xfrm>
        </p:spPr>
        <p:txBody>
          <a:bodyPr anchor="b">
            <a:normAutofit/>
          </a:bodyPr>
          <a:lstStyle>
            <a:lvl1pPr marL="0" indent="0">
              <a:buNone/>
              <a:defRPr sz="22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59467"/>
            <a:ext cx="4041775" cy="549275"/>
          </a:xfrm>
        </p:spPr>
        <p:txBody>
          <a:bodyPr anchor="b">
            <a:normAutofit/>
          </a:bodyPr>
          <a:lstStyle>
            <a:lvl1pPr marL="0" indent="0">
              <a:buNone/>
              <a:defRPr sz="2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7"/>
          <p:cNvSpPr>
            <a:spLocks noGrp="1"/>
          </p:cNvSpPr>
          <p:nvPr>
            <p:ph sz="quarter" idx="10"/>
          </p:nvPr>
        </p:nvSpPr>
        <p:spPr>
          <a:xfrm>
            <a:off x="457200" y="2354261"/>
            <a:ext cx="4040187" cy="2522537"/>
          </a:xfrm>
        </p:spPr>
        <p:txBody>
          <a:bodyPr/>
          <a:lstStyle>
            <a:lvl1pPr>
              <a:defRPr baseline="0"/>
            </a:lvl1pPr>
          </a:lstStyle>
          <a:p>
            <a:pPr lvl="0"/>
            <a:r>
              <a:rPr lang="en-US"/>
              <a:t>Click to edit Master text styles</a:t>
            </a:r>
          </a:p>
        </p:txBody>
      </p:sp>
      <p:sp>
        <p:nvSpPr>
          <p:cNvPr id="13" name="Content Placeholder 7"/>
          <p:cNvSpPr>
            <a:spLocks noGrp="1"/>
          </p:cNvSpPr>
          <p:nvPr>
            <p:ph sz="quarter" idx="11"/>
          </p:nvPr>
        </p:nvSpPr>
        <p:spPr>
          <a:xfrm>
            <a:off x="4646613" y="2354261"/>
            <a:ext cx="4040187" cy="2522537"/>
          </a:xfrm>
        </p:spPr>
        <p:txBody>
          <a:bodyPr/>
          <a:lstStyle/>
          <a:p>
            <a:pPr lvl="0"/>
            <a:r>
              <a:rPr lang="en-US"/>
              <a:t>Click to edit Master text styles</a:t>
            </a:r>
          </a:p>
        </p:txBody>
      </p:sp>
      <p:sp>
        <p:nvSpPr>
          <p:cNvPr id="14" name="Text Placeholder 13"/>
          <p:cNvSpPr>
            <a:spLocks noGrp="1"/>
          </p:cNvSpPr>
          <p:nvPr>
            <p:ph type="body" sz="quarter" idx="12"/>
          </p:nvPr>
        </p:nvSpPr>
        <p:spPr>
          <a:xfrm>
            <a:off x="457200" y="5054599"/>
            <a:ext cx="4040188"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5" name="Text Placeholder 13"/>
          <p:cNvSpPr>
            <a:spLocks noGrp="1"/>
          </p:cNvSpPr>
          <p:nvPr>
            <p:ph type="body" sz="quarter" idx="13"/>
          </p:nvPr>
        </p:nvSpPr>
        <p:spPr>
          <a:xfrm>
            <a:off x="4646613" y="5054599"/>
            <a:ext cx="4040188" cy="1024467"/>
          </a:xfrm>
        </p:spPr>
        <p:txBody>
          <a:bodyPr>
            <a:normAutofit/>
          </a:bodyPr>
          <a:lstStyle>
            <a:lvl1pPr>
              <a:defRPr sz="1500" i="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543649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5"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5297"/>
            <a:ext cx="8229600" cy="1429685"/>
          </a:xfrm>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1253285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7"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42938" y="5530850"/>
            <a:ext cx="64008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0333" y="4961467"/>
            <a:ext cx="8043334" cy="566738"/>
          </a:xfrm>
        </p:spPr>
        <p:txBody>
          <a:bodyPr/>
          <a:lstStyle>
            <a:lvl1pPr algn="l">
              <a:defRPr sz="3600" b="1"/>
            </a:lvl1pPr>
          </a:lstStyle>
          <a:p>
            <a:r>
              <a:rPr lang="en-US"/>
              <a:t>Click to edit Master title style</a:t>
            </a:r>
            <a:endParaRPr lang="en-US" dirty="0"/>
          </a:p>
        </p:txBody>
      </p:sp>
      <p:sp>
        <p:nvSpPr>
          <p:cNvPr id="4" name="Text Placeholder 3"/>
          <p:cNvSpPr>
            <a:spLocks noGrp="1"/>
          </p:cNvSpPr>
          <p:nvPr>
            <p:ph type="body" sz="half" idx="2"/>
          </p:nvPr>
        </p:nvSpPr>
        <p:spPr>
          <a:xfrm>
            <a:off x="550333" y="5689599"/>
            <a:ext cx="5486400" cy="71966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9"/>
          <p:cNvSpPr>
            <a:spLocks noGrp="1"/>
          </p:cNvSpPr>
          <p:nvPr>
            <p:ph sz="quarter" idx="10"/>
          </p:nvPr>
        </p:nvSpPr>
        <p:spPr>
          <a:xfrm>
            <a:off x="550333" y="612775"/>
            <a:ext cx="8043334" cy="4001558"/>
          </a:xfrm>
        </p:spPr>
        <p:txBody>
          <a:bodyPr/>
          <a:lstStyle/>
          <a:p>
            <a:pPr lvl="0"/>
            <a:r>
              <a:rPr lang="en-US"/>
              <a:t>Click to edit Master text styles</a:t>
            </a:r>
          </a:p>
        </p:txBody>
      </p:sp>
    </p:spTree>
    <p:extLst>
      <p:ext uri="{BB962C8B-B14F-4D97-AF65-F5344CB8AC3E}">
        <p14:creationId xmlns:p14="http://schemas.microsoft.com/office/powerpoint/2010/main" val="4170501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enter, Subtitle (Closing)">
    <p:spTree>
      <p:nvGrpSpPr>
        <p:cNvPr id="1" name=""/>
        <p:cNvGrpSpPr/>
        <p:nvPr/>
      </p:nvGrpSpPr>
      <p:grpSpPr>
        <a:xfrm>
          <a:off x="0" y="0"/>
          <a:ext cx="0" cy="0"/>
          <a:chOff x="0" y="0"/>
          <a:chExt cx="0" cy="0"/>
        </a:xfrm>
      </p:grpSpPr>
      <p:pic>
        <p:nvPicPr>
          <p:cNvPr id="4" name="Picture 7" descr="pattern-background-car-blu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823913" y="2070100"/>
            <a:ext cx="64008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3" name="Text Placeholder 2"/>
          <p:cNvSpPr>
            <a:spLocks noGrp="1"/>
          </p:cNvSpPr>
          <p:nvPr>
            <p:ph type="body" idx="1"/>
          </p:nvPr>
        </p:nvSpPr>
        <p:spPr>
          <a:xfrm>
            <a:off x="722313" y="2192867"/>
            <a:ext cx="7772400" cy="2497665"/>
          </a:xfrm>
        </p:spPr>
        <p:txBody>
          <a:bodyPr>
            <a:normAutofit/>
          </a:bodyPr>
          <a:lstStyle>
            <a:lvl1pPr marL="0" indent="0" algn="ctr">
              <a:buNone/>
              <a:defRPr sz="22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722313" y="584199"/>
            <a:ext cx="7772400" cy="1477437"/>
          </a:xfrm>
        </p:spPr>
        <p:txBody>
          <a:bodyPr/>
          <a:lstStyle>
            <a:lvl1pPr algn="ctr">
              <a:defRPr sz="3600" b="1" cap="all"/>
            </a:lvl1pPr>
          </a:lstStyle>
          <a:p>
            <a:r>
              <a:rPr lang="en-US"/>
              <a:t>Click to edit Master title style</a:t>
            </a:r>
            <a:endParaRPr lang="en-US" dirty="0"/>
          </a:p>
        </p:txBody>
      </p:sp>
    </p:spTree>
    <p:extLst>
      <p:ext uri="{BB962C8B-B14F-4D97-AF65-F5344CB8AC3E}">
        <p14:creationId xmlns:p14="http://schemas.microsoft.com/office/powerpoint/2010/main" val="218481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3" name="Picture 8"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8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pic>
        <p:nvPicPr>
          <p:cNvPr id="2" name="Picture 7" descr="pattern-background-car-blu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6721475"/>
            <a:ext cx="6629400" cy="136525"/>
          </a:xfrm>
          <a:prstGeom prst="rect">
            <a:avLst/>
          </a:prstGeom>
          <a:solidFill>
            <a:schemeClr val="accent1"/>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Tree>
    <p:extLst>
      <p:ext uri="{BB962C8B-B14F-4D97-AF65-F5344CB8AC3E}">
        <p14:creationId xmlns:p14="http://schemas.microsoft.com/office/powerpoint/2010/main" val="248330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289633"/>
            <a:ext cx="3753612" cy="1408831"/>
          </a:xfrm>
          <a:prstGeom prst="rect">
            <a:avLst/>
          </a:prstGeom>
        </p:spPr>
      </p:pic>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47957" y="536609"/>
            <a:ext cx="3038474" cy="914881"/>
          </a:xfrm>
          <a:prstGeom prst="rect">
            <a:avLst/>
          </a:prstGeom>
        </p:spPr>
      </p:pic>
      <p:sp>
        <p:nvSpPr>
          <p:cNvPr id="16" name="Rectangle 15"/>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10"/>
          </p:nvPr>
        </p:nvSpPr>
        <p:spPr/>
        <p:txBody>
          <a:bodyPr/>
          <a:lstStyle>
            <a:lvl1pPr>
              <a:defRPr/>
            </a:lvl1pPr>
          </a:lstStyle>
          <a:p>
            <a:pPr>
              <a:defRPr/>
            </a:pPr>
            <a:endParaRPr lang="en-US" dirty="0"/>
          </a:p>
        </p:txBody>
      </p:sp>
      <p:sp>
        <p:nvSpPr>
          <p:cNvPr id="11" name="Footer Placeholder 7"/>
          <p:cNvSpPr>
            <a:spLocks noGrp="1"/>
          </p:cNvSpPr>
          <p:nvPr>
            <p:ph type="ftr" sz="quarter" idx="11"/>
          </p:nvPr>
        </p:nvSpPr>
        <p:spPr/>
        <p:txBody>
          <a:bodyPr/>
          <a:lstStyle>
            <a:lvl1pPr>
              <a:defRPr/>
            </a:lvl1pPr>
          </a:lstStyle>
          <a:p>
            <a:pPr>
              <a:defRPr/>
            </a:pPr>
            <a:endParaRPr lang="en-US" dirty="0"/>
          </a:p>
        </p:txBody>
      </p:sp>
      <p:sp>
        <p:nvSpPr>
          <p:cNvPr id="12" name="Slide Number Placeholder 8"/>
          <p:cNvSpPr>
            <a:spLocks noGrp="1"/>
          </p:cNvSpPr>
          <p:nvPr>
            <p:ph type="sldNum" sz="quarter" idx="12"/>
          </p:nvPr>
        </p:nvSpPr>
        <p:spPr/>
        <p:txBody>
          <a:bodyPr/>
          <a:lstStyle>
            <a:lvl1pPr>
              <a:defRPr/>
            </a:lvl1pPr>
          </a:lstStyle>
          <a:p>
            <a:pPr>
              <a:defRPr/>
            </a:pPr>
            <a:fld id="{C419DE88-CEEF-4067-A814-FC9E388C93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6.emf"/><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FE091988-62FD-4390-BE72-61B392B8CD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itchFamily="34" charset="0"/>
        </a:defRPr>
      </a:lvl2pPr>
      <a:lvl3pPr algn="l" rtl="0" fontAlgn="base">
        <a:spcBef>
          <a:spcPct val="0"/>
        </a:spcBef>
        <a:spcAft>
          <a:spcPct val="0"/>
        </a:spcAft>
        <a:defRPr sz="4000">
          <a:solidFill>
            <a:schemeClr val="tx2"/>
          </a:solidFill>
          <a:latin typeface="Arial" pitchFamily="34" charset="0"/>
        </a:defRPr>
      </a:lvl3pPr>
      <a:lvl4pPr algn="l" rtl="0" fontAlgn="base">
        <a:spcBef>
          <a:spcPct val="0"/>
        </a:spcBef>
        <a:spcAft>
          <a:spcPct val="0"/>
        </a:spcAft>
        <a:defRPr sz="4000">
          <a:solidFill>
            <a:schemeClr val="tx2"/>
          </a:solidFill>
          <a:latin typeface="Arial" pitchFamily="34" charset="0"/>
        </a:defRPr>
      </a:lvl4pPr>
      <a:lvl5pPr algn="l" rtl="0" fontAlgn="base">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SLIDE TITLE HERE</a:t>
            </a:r>
          </a:p>
        </p:txBody>
      </p:sp>
      <p:sp>
        <p:nvSpPr>
          <p:cNvPr id="1027" name="Text Placeholder 2"/>
          <p:cNvSpPr>
            <a:spLocks noGrp="1"/>
          </p:cNvSpPr>
          <p:nvPr>
            <p:ph type="body" idx="1"/>
          </p:nvPr>
        </p:nvSpPr>
        <p:spPr bwMode="auto">
          <a:xfrm>
            <a:off x="457200" y="1900238"/>
            <a:ext cx="82296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Slide copy or object here </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A9DBE"/>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pic>
        <p:nvPicPr>
          <p:cNvPr id="1030" name="Picture 6" descr="University_Research_542.eps"/>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362825" y="6281738"/>
            <a:ext cx="13239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74912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l" defTabSz="457200" rtl="0" eaLnBrk="1" fontAlgn="base" hangingPunct="1">
        <a:spcBef>
          <a:spcPct val="0"/>
        </a:spcBef>
        <a:spcAft>
          <a:spcPct val="0"/>
        </a:spcAft>
        <a:defRPr sz="3600" b="1" kern="1200">
          <a:solidFill>
            <a:schemeClr val="accent1"/>
          </a:solidFill>
          <a:latin typeface="+mj-lt"/>
          <a:ea typeface="MS PGothic" panose="020B0600070205080204" pitchFamily="34" charset="-128"/>
          <a:cs typeface="ＭＳ Ｐゴシック" charset="0"/>
        </a:defRPr>
      </a:lvl1pPr>
      <a:lvl2pPr algn="l" defTabSz="457200" rtl="0" eaLnBrk="1" fontAlgn="base" hangingPunct="1">
        <a:spcBef>
          <a:spcPct val="0"/>
        </a:spcBef>
        <a:spcAft>
          <a:spcPct val="0"/>
        </a:spcAft>
        <a:defRPr sz="3600" b="1">
          <a:solidFill>
            <a:schemeClr val="accent1"/>
          </a:solidFill>
          <a:latin typeface="Tahoma"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3600" b="1">
          <a:solidFill>
            <a:schemeClr val="accent1"/>
          </a:solidFill>
          <a:latin typeface="Tahoma"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3600" b="1">
          <a:solidFill>
            <a:schemeClr val="accent1"/>
          </a:solidFill>
          <a:latin typeface="Tahoma"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3600" b="1">
          <a:solidFill>
            <a:schemeClr val="accent1"/>
          </a:solidFill>
          <a:latin typeface="Tahoma"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6pPr>
      <a:lvl7pPr marL="9144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7pPr>
      <a:lvl8pPr marL="13716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8pPr>
      <a:lvl9pPr marL="18288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9pPr>
    </p:titleStyle>
    <p:bodyStyle>
      <a:lvl1pPr marL="342900" indent="-342900" algn="l" defTabSz="457200" rtl="0" eaLnBrk="1" fontAlgn="base" hangingPunct="1">
        <a:spcBef>
          <a:spcPts val="763"/>
        </a:spcBef>
        <a:spcAft>
          <a:spcPct val="0"/>
        </a:spcAft>
        <a:buClr>
          <a:schemeClr val="accent2"/>
        </a:buClr>
        <a:buSzPct val="70000"/>
        <a:buFont typeface="Wingdings" panose="05000000000000000000" pitchFamily="2" charset="2"/>
        <a:defRPr sz="2200" kern="1200">
          <a:solidFill>
            <a:schemeClr val="tx2"/>
          </a:solidFill>
          <a:latin typeface="+mn-lt"/>
          <a:ea typeface="MS PGothic" panose="020B0600070205080204" pitchFamily="34" charset="-128"/>
          <a:cs typeface="ＭＳ Ｐゴシック" charset="0"/>
        </a:defRPr>
      </a:lvl1pPr>
      <a:lvl2pPr marL="742950" indent="-457200" algn="l" defTabSz="457200" rtl="0" eaLnBrk="1" fontAlgn="base" hangingPunct="1">
        <a:spcBef>
          <a:spcPts val="763"/>
        </a:spcBef>
        <a:spcAft>
          <a:spcPct val="0"/>
        </a:spcAft>
        <a:buClr>
          <a:schemeClr val="accent2"/>
        </a:buClr>
        <a:buSzPct val="70000"/>
        <a:buFont typeface="Wingdings" panose="05000000000000000000" pitchFamily="2" charset="2"/>
        <a:buChar char="u"/>
        <a:defRPr sz="2000" kern="1200">
          <a:solidFill>
            <a:schemeClr val="tx2"/>
          </a:solidFill>
          <a:latin typeface="+mn-lt"/>
          <a:ea typeface="MS PGothic" panose="020B0600070205080204" pitchFamily="34" charset="-128"/>
          <a:cs typeface="+mn-cs"/>
        </a:defRPr>
      </a:lvl2pPr>
      <a:lvl3pPr marL="1143000" indent="-457200" algn="l" defTabSz="457200" rtl="0" eaLnBrk="1" fontAlgn="base" hangingPunct="1">
        <a:spcBef>
          <a:spcPts val="763"/>
        </a:spcBef>
        <a:spcAft>
          <a:spcPct val="0"/>
        </a:spcAft>
        <a:buClr>
          <a:schemeClr val="accent2"/>
        </a:buClr>
        <a:buSzPct val="70000"/>
        <a:buFont typeface="Wingdings" panose="05000000000000000000" pitchFamily="2" charset="2"/>
        <a:buChar char="u"/>
        <a:defRPr sz="2000" kern="1200">
          <a:solidFill>
            <a:schemeClr val="tx2"/>
          </a:solidFill>
          <a:latin typeface="+mn-lt"/>
          <a:ea typeface="MS PGothic" panose="020B0600070205080204" pitchFamily="34" charset="-128"/>
          <a:cs typeface="+mn-cs"/>
        </a:defRPr>
      </a:lvl3pPr>
      <a:lvl4pPr marL="1600200" indent="-457200" algn="l" defTabSz="457200" rtl="0" eaLnBrk="1" fontAlgn="base" hangingPunct="1">
        <a:spcBef>
          <a:spcPts val="763"/>
        </a:spcBef>
        <a:spcAft>
          <a:spcPct val="0"/>
        </a:spcAft>
        <a:buClr>
          <a:schemeClr val="accent2"/>
        </a:buClr>
        <a:buSzPct val="70000"/>
        <a:buFont typeface="Wingdings" panose="05000000000000000000" pitchFamily="2" charset="2"/>
        <a:buChar char="u"/>
        <a:defRPr kern="1200">
          <a:solidFill>
            <a:schemeClr val="tx2"/>
          </a:solidFill>
          <a:latin typeface="+mn-lt"/>
          <a:ea typeface="MS PGothic" panose="020B0600070205080204" pitchFamily="34" charset="-128"/>
          <a:cs typeface="+mn-cs"/>
        </a:defRPr>
      </a:lvl4pPr>
      <a:lvl5pPr marL="2057400" indent="-457200" algn="l" defTabSz="457200" rtl="0" eaLnBrk="1" fontAlgn="base" hangingPunct="1">
        <a:spcBef>
          <a:spcPts val="763"/>
        </a:spcBef>
        <a:spcAft>
          <a:spcPct val="0"/>
        </a:spcAft>
        <a:buClr>
          <a:schemeClr val="accent2"/>
        </a:buClr>
        <a:buSzPct val="70000"/>
        <a:buFont typeface="Wingdings" panose="05000000000000000000" pitchFamily="2" charset="2"/>
        <a:buChar char="u"/>
        <a:defRPr kern="1200">
          <a:solidFill>
            <a:schemeClr val="tx2"/>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research.unc.edu/human-research-ethics/reli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martirb.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aid.nih.gov/LabsAndResources/resources/toolkit/Pages/faq.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RBReliance@unc.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jtr@unc.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unc.edu/files/2018/08/SMART_IRB_Agreement.pdf" TargetMode="External"/><Relationship Id="rId2" Type="http://schemas.openxmlformats.org/officeDocument/2006/relationships/hyperlink" Target="https://research.unc.edu/files/2017/03/UNC-CH-IAA-Template.pdf" TargetMode="External"/><Relationship Id="rId1" Type="http://schemas.openxmlformats.org/officeDocument/2006/relationships/slideLayout" Target="../slideLayouts/slideLayout2.xml"/><Relationship Id="rId5" Type="http://schemas.openxmlformats.org/officeDocument/2006/relationships/hyperlink" Target="https://research.unc.edu/files/2017/07/Independent-Investigator.pdf" TargetMode="External"/><Relationship Id="rId4" Type="http://schemas.openxmlformats.org/officeDocument/2006/relationships/hyperlink" Target="https://research.unc.edu/files/2018/08/UNC-Individual-Investigator-Agreement-IIA-Institution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143000"/>
            <a:ext cx="7772400" cy="2200275"/>
          </a:xfrm>
        </p:spPr>
        <p:txBody>
          <a:bodyPr>
            <a:normAutofit/>
          </a:bodyPr>
          <a:lstStyle/>
          <a:p>
            <a:r>
              <a:rPr lang="en-US" b="1" dirty="0"/>
              <a:t>IRB Reliance Agreements</a:t>
            </a:r>
          </a:p>
        </p:txBody>
      </p:sp>
      <p:sp>
        <p:nvSpPr>
          <p:cNvPr id="5" name="Text Placeholder 4"/>
          <p:cNvSpPr>
            <a:spLocks noGrp="1"/>
          </p:cNvSpPr>
          <p:nvPr>
            <p:ph type="body" idx="1"/>
          </p:nvPr>
        </p:nvSpPr>
        <p:spPr>
          <a:xfrm>
            <a:off x="722313" y="3886200"/>
            <a:ext cx="7772400" cy="2088451"/>
          </a:xfrm>
        </p:spPr>
        <p:txBody>
          <a:bodyPr>
            <a:normAutofit/>
          </a:bodyPr>
          <a:lstStyle/>
          <a:p>
            <a:pPr marL="0" indent="0">
              <a:buNone/>
            </a:pPr>
            <a:endParaRPr lang="en-US" dirty="0"/>
          </a:p>
          <a:p>
            <a:pPr marL="0" indent="0">
              <a:buNone/>
            </a:pPr>
            <a:endParaRPr lang="en-US" dirty="0"/>
          </a:p>
          <a:p>
            <a:pPr marL="0" indent="0">
              <a:buNone/>
            </a:pPr>
            <a:r>
              <a:rPr lang="en-US" dirty="0"/>
              <a:t>John Roberts, CIP </a:t>
            </a:r>
          </a:p>
          <a:p>
            <a:pPr marL="0" indent="0">
              <a:buNone/>
            </a:pPr>
            <a:r>
              <a:rPr lang="en-US" dirty="0"/>
              <a:t>Associate Director of Regulatory Affairs </a:t>
            </a:r>
            <a:r>
              <a:rPr lang="en-US"/>
              <a:t>&amp; Compliance</a:t>
            </a:r>
            <a:endParaRPr lang="en-US" dirty="0"/>
          </a:p>
        </p:txBody>
      </p:sp>
    </p:spTree>
    <p:extLst>
      <p:ext uri="{BB962C8B-B14F-4D97-AF65-F5344CB8AC3E}">
        <p14:creationId xmlns:p14="http://schemas.microsoft.com/office/powerpoint/2010/main" val="410351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839200" cy="1371600"/>
          </a:xfrm>
        </p:spPr>
        <p:txBody>
          <a:bodyPr>
            <a:normAutofit/>
          </a:bodyPr>
          <a:lstStyle/>
          <a:p>
            <a:r>
              <a:rPr lang="en-US" b="1" dirty="0"/>
              <a:t>Process for Requesting a Reliance Agreement</a:t>
            </a:r>
          </a:p>
        </p:txBody>
      </p:sp>
      <p:sp>
        <p:nvSpPr>
          <p:cNvPr id="3" name="Content Placeholder 2"/>
          <p:cNvSpPr>
            <a:spLocks noGrp="1"/>
          </p:cNvSpPr>
          <p:nvPr>
            <p:ph idx="1"/>
          </p:nvPr>
        </p:nvSpPr>
        <p:spPr>
          <a:xfrm>
            <a:off x="457200" y="1981200"/>
            <a:ext cx="8229600" cy="4495800"/>
          </a:xfrm>
        </p:spPr>
        <p:txBody>
          <a:bodyPr/>
          <a:lstStyle/>
          <a:p>
            <a:pPr marL="0" indent="0">
              <a:buNone/>
            </a:pPr>
            <a:r>
              <a:rPr lang="en-US" sz="2000" dirty="0"/>
              <a:t>Guidance documents are located on the OHRE website here: </a:t>
            </a:r>
            <a:r>
              <a:rPr lang="en-US" sz="2000" dirty="0">
                <a:hlinkClick r:id="rId3"/>
              </a:rPr>
              <a:t>http://research.unc.edu/human-research-ethics/reliance/</a:t>
            </a:r>
            <a:endParaRPr lang="en-US" sz="2000" dirty="0"/>
          </a:p>
          <a:p>
            <a:pPr marL="0" indent="0">
              <a:buNone/>
            </a:pPr>
            <a:r>
              <a:rPr lang="en-US" sz="2000" dirty="0"/>
              <a:t>NOTE: updates to guidance coming</a:t>
            </a:r>
          </a:p>
          <a:p>
            <a:pPr marL="0" indent="0">
              <a:buNone/>
            </a:pPr>
            <a:endParaRPr lang="en-US" sz="2000" dirty="0"/>
          </a:p>
          <a:p>
            <a:pPr marL="0" indent="0">
              <a:buNone/>
            </a:pPr>
            <a:r>
              <a:rPr lang="en-US" sz="2000" b="1" dirty="0"/>
              <a:t>All requests for reliance agreements are submitted through IRBIS. </a:t>
            </a:r>
          </a:p>
          <a:p>
            <a:pPr marL="0" indent="0">
              <a:buNone/>
            </a:pPr>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8A92C896-E16D-F843-9541-5DF532E14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17" y="3791749"/>
            <a:ext cx="7289166" cy="3066251"/>
          </a:xfrm>
          <a:prstGeom prst="rect">
            <a:avLst/>
          </a:prstGeom>
        </p:spPr>
      </p:pic>
      <p:sp>
        <p:nvSpPr>
          <p:cNvPr id="10" name="Oval 9">
            <a:extLst>
              <a:ext uri="{FF2B5EF4-FFF2-40B4-BE49-F238E27FC236}">
                <a16:creationId xmlns:a16="http://schemas.microsoft.com/office/drawing/2014/main" id="{D95BD891-E8DF-474F-B8A2-274C0773C18C}"/>
              </a:ext>
            </a:extLst>
          </p:cNvPr>
          <p:cNvSpPr/>
          <p:nvPr/>
        </p:nvSpPr>
        <p:spPr>
          <a:xfrm>
            <a:off x="4724400" y="4228135"/>
            <a:ext cx="15240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466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UNC is the IRB of Record for Others</a:t>
            </a:r>
          </a:p>
        </p:txBody>
      </p:sp>
      <p:pic>
        <p:nvPicPr>
          <p:cNvPr id="7" name="Content Placeholder 6" descr="A screenshot of a social media post&#10;&#10;Description automatically generated">
            <a:extLst>
              <a:ext uri="{FF2B5EF4-FFF2-40B4-BE49-F238E27FC236}">
                <a16:creationId xmlns:a16="http://schemas.microsoft.com/office/drawing/2014/main" id="{CDD9B563-1AE3-5043-AF23-F12282FCF4A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307674"/>
            <a:ext cx="8229600" cy="3461852"/>
          </a:xfrm>
        </p:spPr>
      </p:pic>
      <p:sp>
        <p:nvSpPr>
          <p:cNvPr id="8" name="Oval 7">
            <a:extLst>
              <a:ext uri="{FF2B5EF4-FFF2-40B4-BE49-F238E27FC236}">
                <a16:creationId xmlns:a16="http://schemas.microsoft.com/office/drawing/2014/main" id="{F48C543C-A6DB-9A4A-B341-91CE90550D35}"/>
              </a:ext>
            </a:extLst>
          </p:cNvPr>
          <p:cNvSpPr/>
          <p:nvPr/>
        </p:nvSpPr>
        <p:spPr>
          <a:xfrm>
            <a:off x="4800600" y="2895600"/>
            <a:ext cx="8382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857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 is relying on another IRB</a:t>
            </a:r>
          </a:p>
        </p:txBody>
      </p:sp>
      <p:sp>
        <p:nvSpPr>
          <p:cNvPr id="3" name="Content Placeholder 2"/>
          <p:cNvSpPr>
            <a:spLocks noGrp="1"/>
          </p:cNvSpPr>
          <p:nvPr>
            <p:ph idx="1"/>
          </p:nvPr>
        </p:nvSpPr>
        <p:spPr/>
        <p:txBody>
          <a:bodyPr/>
          <a:lstStyle/>
          <a:p>
            <a:pPr marL="0" indent="0">
              <a:buNone/>
            </a:pPr>
            <a:r>
              <a:rPr lang="en-US" sz="2000" dirty="0"/>
              <a:t>If the intent is to rely on another IRB for review (cede review):</a:t>
            </a:r>
          </a:p>
          <a:p>
            <a:pPr marL="0" indent="0">
              <a:buNone/>
            </a:pPr>
            <a:endParaRPr lang="en-US" sz="2000" dirty="0"/>
          </a:p>
        </p:txBody>
      </p:sp>
      <p:pic>
        <p:nvPicPr>
          <p:cNvPr id="7" name="Content Placeholder 6" descr="A screenshot of a social media post&#10;&#10;Description automatically generated">
            <a:extLst>
              <a:ext uri="{FF2B5EF4-FFF2-40B4-BE49-F238E27FC236}">
                <a16:creationId xmlns:a16="http://schemas.microsoft.com/office/drawing/2014/main" id="{BEBD9574-0097-364C-BE4C-FD1467DF8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 y="2438400"/>
            <a:ext cx="8229600" cy="3461852"/>
          </a:xfrm>
          <a:prstGeom prst="rect">
            <a:avLst/>
          </a:prstGeom>
          <a:noFill/>
          <a:ln w="9525">
            <a:noFill/>
            <a:miter lim="800000"/>
            <a:headEnd/>
            <a:tailEnd/>
          </a:ln>
        </p:spPr>
      </p:pic>
      <p:sp>
        <p:nvSpPr>
          <p:cNvPr id="8" name="Oval 7">
            <a:extLst>
              <a:ext uri="{FF2B5EF4-FFF2-40B4-BE49-F238E27FC236}">
                <a16:creationId xmlns:a16="http://schemas.microsoft.com/office/drawing/2014/main" id="{AC4405FC-5142-514E-A6A1-42AC2C59B4EB}"/>
              </a:ext>
            </a:extLst>
          </p:cNvPr>
          <p:cNvSpPr/>
          <p:nvPr/>
        </p:nvSpPr>
        <p:spPr>
          <a:xfrm>
            <a:off x="5638800" y="3140626"/>
            <a:ext cx="8382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059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57F0-DDF5-424C-B324-55222AEA276F}"/>
              </a:ext>
            </a:extLst>
          </p:cNvPr>
          <p:cNvSpPr>
            <a:spLocks noGrp="1"/>
          </p:cNvSpPr>
          <p:nvPr>
            <p:ph type="title"/>
          </p:nvPr>
        </p:nvSpPr>
        <p:spPr/>
        <p:txBody>
          <a:bodyPr/>
          <a:lstStyle/>
          <a:p>
            <a:r>
              <a:rPr lang="en-US" dirty="0"/>
              <a:t>UNC is relying on another IRB</a:t>
            </a:r>
          </a:p>
        </p:txBody>
      </p:sp>
      <p:sp>
        <p:nvSpPr>
          <p:cNvPr id="3" name="Content Placeholder 2">
            <a:extLst>
              <a:ext uri="{FF2B5EF4-FFF2-40B4-BE49-F238E27FC236}">
                <a16:creationId xmlns:a16="http://schemas.microsoft.com/office/drawing/2014/main" id="{55407794-DB67-4604-B1D6-7B48ED7C20F2}"/>
              </a:ext>
            </a:extLst>
          </p:cNvPr>
          <p:cNvSpPr>
            <a:spLocks noGrp="1"/>
          </p:cNvSpPr>
          <p:nvPr>
            <p:ph idx="1"/>
          </p:nvPr>
        </p:nvSpPr>
        <p:spPr/>
        <p:txBody>
          <a:bodyPr/>
          <a:lstStyle/>
          <a:p>
            <a:r>
              <a:rPr lang="en-US" dirty="0"/>
              <a:t>Select appropriate reviewing IRB type:</a:t>
            </a:r>
          </a:p>
          <a:p>
            <a:endParaRPr lang="en-US" dirty="0"/>
          </a:p>
        </p:txBody>
      </p:sp>
      <p:pic>
        <p:nvPicPr>
          <p:cNvPr id="4" name="Picture 3">
            <a:extLst>
              <a:ext uri="{FF2B5EF4-FFF2-40B4-BE49-F238E27FC236}">
                <a16:creationId xmlns:a16="http://schemas.microsoft.com/office/drawing/2014/main" id="{7B77E74C-11B6-4417-89D3-1D8F4ED412C8}"/>
              </a:ext>
            </a:extLst>
          </p:cNvPr>
          <p:cNvPicPr>
            <a:picLocks noChangeAspect="1"/>
          </p:cNvPicPr>
          <p:nvPr/>
        </p:nvPicPr>
        <p:blipFill>
          <a:blip r:embed="rId2"/>
          <a:stretch>
            <a:fillRect/>
          </a:stretch>
        </p:blipFill>
        <p:spPr>
          <a:xfrm>
            <a:off x="457200" y="2438400"/>
            <a:ext cx="8229600" cy="3288361"/>
          </a:xfrm>
          <a:prstGeom prst="rect">
            <a:avLst/>
          </a:prstGeom>
        </p:spPr>
      </p:pic>
    </p:spTree>
    <p:extLst>
      <p:ext uri="{BB962C8B-B14F-4D97-AF65-F5344CB8AC3E}">
        <p14:creationId xmlns:p14="http://schemas.microsoft.com/office/powerpoint/2010/main" val="142882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Multi-Site Study Information cont.</a:t>
            </a:r>
          </a:p>
        </p:txBody>
      </p:sp>
      <p:sp>
        <p:nvSpPr>
          <p:cNvPr id="3" name="Content Placeholder 2"/>
          <p:cNvSpPr>
            <a:spLocks noGrp="1"/>
          </p:cNvSpPr>
          <p:nvPr>
            <p:ph idx="1"/>
          </p:nvPr>
        </p:nvSpPr>
        <p:spPr/>
        <p:txBody>
          <a:bodyPr/>
          <a:lstStyle/>
          <a:p>
            <a:pPr marL="0" indent="0">
              <a:buNone/>
            </a:pPr>
            <a:r>
              <a:rPr lang="en-US" dirty="0"/>
              <a:t>Both pathways (accept review for others, or cede review) require additional information to be provided.  May include:</a:t>
            </a:r>
          </a:p>
          <a:p>
            <a:pPr marL="0" indent="0">
              <a:buNone/>
            </a:pPr>
            <a:endParaRPr lang="en-US" dirty="0"/>
          </a:p>
          <a:p>
            <a:r>
              <a:rPr lang="en-US" dirty="0"/>
              <a:t>Name of other institution,</a:t>
            </a:r>
          </a:p>
          <a:p>
            <a:r>
              <a:rPr lang="en-US" dirty="0"/>
              <a:t>Description of the role of collaborators, </a:t>
            </a:r>
          </a:p>
          <a:p>
            <a:r>
              <a:rPr lang="en-US" dirty="0"/>
              <a:t>Full legal name of collaborating institutions, </a:t>
            </a:r>
          </a:p>
          <a:p>
            <a:r>
              <a:rPr lang="en-US" dirty="0"/>
              <a:t>Contact Information</a:t>
            </a:r>
          </a:p>
          <a:p>
            <a:r>
              <a:rPr lang="en-US" dirty="0"/>
              <a:t>Template Consent Form</a:t>
            </a:r>
          </a:p>
          <a:p>
            <a:pPr marL="0" indent="0">
              <a:buNone/>
            </a:pPr>
            <a:endParaRPr lang="en-US" dirty="0"/>
          </a:p>
          <a:p>
            <a:pPr marL="0" indent="0">
              <a:buNone/>
            </a:pPr>
            <a:r>
              <a:rPr lang="en-US" dirty="0"/>
              <a:t>*Contact the collaborating institutions IRB to obtain the most accurate information for the collaborating institution</a:t>
            </a:r>
          </a:p>
        </p:txBody>
      </p:sp>
    </p:spTree>
    <p:extLst>
      <p:ext uri="{BB962C8B-B14F-4D97-AF65-F5344CB8AC3E}">
        <p14:creationId xmlns:p14="http://schemas.microsoft.com/office/powerpoint/2010/main" val="155747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762000"/>
          </a:xfrm>
        </p:spPr>
        <p:txBody>
          <a:bodyPr>
            <a:normAutofit/>
          </a:bodyPr>
          <a:lstStyle/>
          <a:p>
            <a:r>
              <a:rPr lang="en-US" sz="3600" b="1" dirty="0"/>
              <a:t>Relying on Commercial IRBs</a:t>
            </a:r>
            <a:r>
              <a:rPr lang="en-US" sz="3600" dirty="0">
                <a:solidFill>
                  <a:srgbClr val="0070C0"/>
                </a:solidFill>
              </a:rPr>
              <a:t>	</a:t>
            </a:r>
          </a:p>
        </p:txBody>
      </p:sp>
      <p:sp>
        <p:nvSpPr>
          <p:cNvPr id="3" name="Content Placeholder 2"/>
          <p:cNvSpPr>
            <a:spLocks noGrp="1"/>
          </p:cNvSpPr>
          <p:nvPr>
            <p:ph idx="1"/>
          </p:nvPr>
        </p:nvSpPr>
        <p:spPr>
          <a:xfrm>
            <a:off x="457200" y="1295400"/>
            <a:ext cx="8458200" cy="5181600"/>
          </a:xfrm>
        </p:spPr>
        <p:txBody>
          <a:bodyPr>
            <a:normAutofit/>
          </a:bodyPr>
          <a:lstStyle/>
          <a:p>
            <a:r>
              <a:rPr lang="en-US" dirty="0"/>
              <a:t>Required for all industry sponsored multi-site clinical trials, unless exception by OHRE Director or Associate Director is given.</a:t>
            </a:r>
          </a:p>
          <a:p>
            <a:pPr marL="0" indent="0">
              <a:buNone/>
            </a:pPr>
            <a:endParaRPr lang="en-US" dirty="0"/>
          </a:p>
          <a:p>
            <a:r>
              <a:rPr lang="en-US" dirty="0"/>
              <a:t>UNC has MSA’s with:</a:t>
            </a:r>
          </a:p>
          <a:p>
            <a:pPr lvl="1"/>
            <a:r>
              <a:rPr lang="en-US" sz="2400" dirty="0"/>
              <a:t>WIRB</a:t>
            </a:r>
          </a:p>
          <a:p>
            <a:pPr lvl="1"/>
            <a:r>
              <a:rPr lang="en-US" sz="2400" dirty="0" err="1"/>
              <a:t>Advarra</a:t>
            </a:r>
            <a:endParaRPr lang="en-US" sz="2400" dirty="0"/>
          </a:p>
          <a:p>
            <a:pPr lvl="1"/>
            <a:r>
              <a:rPr lang="en-US" sz="2400" dirty="0"/>
              <a:t>Sterling</a:t>
            </a:r>
          </a:p>
          <a:p>
            <a:pPr marL="274637" lvl="1" indent="0">
              <a:buNone/>
            </a:pPr>
            <a:endParaRPr lang="en-US" sz="2400" dirty="0"/>
          </a:p>
          <a:p>
            <a:r>
              <a:rPr lang="en-US" dirty="0"/>
              <a:t>Must obtain Permission to Register from UNC OHRE through IRBIS before submitting to commercial IRB, a Cover Letter will be provided with UNC rules.</a:t>
            </a:r>
          </a:p>
          <a:p>
            <a:endParaRPr lang="en-US" dirty="0"/>
          </a:p>
        </p:txBody>
      </p:sp>
    </p:spTree>
    <p:extLst>
      <p:ext uri="{BB962C8B-B14F-4D97-AF65-F5344CB8AC3E}">
        <p14:creationId xmlns:p14="http://schemas.microsoft.com/office/powerpoint/2010/main" val="373944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762000"/>
          </a:xfrm>
        </p:spPr>
        <p:txBody>
          <a:bodyPr>
            <a:normAutofit/>
          </a:bodyPr>
          <a:lstStyle/>
          <a:p>
            <a:r>
              <a:rPr lang="en-US" sz="3600" b="1" dirty="0">
                <a:solidFill>
                  <a:srgbClr val="0070C0"/>
                </a:solidFill>
              </a:rPr>
              <a:t>Commercial IRB Submission Req.</a:t>
            </a:r>
            <a:r>
              <a:rPr lang="en-US" sz="3600" dirty="0">
                <a:solidFill>
                  <a:srgbClr val="0070C0"/>
                </a:solidFill>
              </a:rPr>
              <a:t>	</a:t>
            </a:r>
          </a:p>
        </p:txBody>
      </p:sp>
      <p:sp>
        <p:nvSpPr>
          <p:cNvPr id="3" name="Content Placeholder 2"/>
          <p:cNvSpPr>
            <a:spLocks noGrp="1"/>
          </p:cNvSpPr>
          <p:nvPr>
            <p:ph idx="1"/>
          </p:nvPr>
        </p:nvSpPr>
        <p:spPr>
          <a:xfrm>
            <a:off x="457200" y="1295400"/>
            <a:ext cx="8458200" cy="5181600"/>
          </a:xfrm>
        </p:spPr>
        <p:txBody>
          <a:bodyPr>
            <a:normAutofit fontScale="70000" lnSpcReduction="20000"/>
          </a:bodyPr>
          <a:lstStyle/>
          <a:p>
            <a:endParaRPr lang="en-US" dirty="0"/>
          </a:p>
          <a:p>
            <a:r>
              <a:rPr lang="en-US" dirty="0"/>
              <a:t>Initial Submission for Permission to Register​ in IRBIS</a:t>
            </a:r>
          </a:p>
          <a:p>
            <a:r>
              <a:rPr lang="en-US" dirty="0"/>
              <a:t>External IRB approval letter (with date of expiration) for the overall study/protocol* ​</a:t>
            </a:r>
          </a:p>
          <a:p>
            <a:r>
              <a:rPr lang="en-US" dirty="0"/>
              <a:t>Master Protocol ​</a:t>
            </a:r>
          </a:p>
          <a:p>
            <a:r>
              <a:rPr lang="en-US" dirty="0"/>
              <a:t>Sponsor's Model Consent Forms ​</a:t>
            </a:r>
          </a:p>
          <a:p>
            <a:r>
              <a:rPr lang="en-US" dirty="0"/>
              <a:t>UNC Standalone HIPAA Authorization form (if applicable)​</a:t>
            </a:r>
          </a:p>
          <a:p>
            <a:r>
              <a:rPr lang="en-US" dirty="0"/>
              <a:t>Recruitment materials, only</a:t>
            </a:r>
            <a:r>
              <a:rPr lang="en-US" b="1" dirty="0"/>
              <a:t> </a:t>
            </a:r>
            <a:r>
              <a:rPr lang="en-US" dirty="0"/>
              <a:t>for MyChart/Join the Conquest/Research for Me ​</a:t>
            </a:r>
          </a:p>
          <a:p>
            <a:r>
              <a:rPr lang="en-US" dirty="0"/>
              <a:t>Documentation of any applicable ancillary review, as well as any resulting language requirements (IDS, radiation safety, PRC, IBC, </a:t>
            </a:r>
            <a:r>
              <a:rPr lang="en-US" dirty="0" err="1"/>
              <a:t>etc</a:t>
            </a:r>
            <a:r>
              <a:rPr lang="en-US" dirty="0"/>
              <a:t>) ​</a:t>
            </a:r>
          </a:p>
          <a:p>
            <a:r>
              <a:rPr lang="en-US" dirty="0"/>
              <a:t>Documentation of the approved Subject Injury Language from OIC/Chris Nelson ​</a:t>
            </a:r>
          </a:p>
          <a:p>
            <a:r>
              <a:rPr lang="en-US" dirty="0"/>
              <a:t>Completed Conflict of interest </a:t>
            </a:r>
            <a:r>
              <a:rPr lang="en-US" dirty="0" err="1"/>
              <a:t>Review</a:t>
            </a:r>
            <a:r>
              <a:rPr lang="en-US" b="1" dirty="0" err="1"/>
              <a:t>:</a:t>
            </a:r>
            <a:r>
              <a:rPr lang="en-US" dirty="0" err="1"/>
              <a:t>The</a:t>
            </a:r>
            <a:r>
              <a:rPr lang="en-US" dirty="0"/>
              <a:t> standard UNC process for COI disclosure still applies. Registration with the Commercial IRB cannot occur until the UNC COI process has been completed for all applicable members of the research team. ​</a:t>
            </a:r>
          </a:p>
          <a:p>
            <a:r>
              <a:rPr lang="en-US" dirty="0"/>
              <a:t>Confirmation of required ethics training for all UNC personnel​</a:t>
            </a:r>
          </a:p>
          <a:p>
            <a:pPr marL="0" indent="0">
              <a:buNone/>
            </a:pPr>
            <a:endParaRPr lang="en-US" dirty="0"/>
          </a:p>
          <a:p>
            <a:pPr marL="0" indent="0">
              <a:buNone/>
            </a:pPr>
            <a:endParaRPr lang="en-US" dirty="0"/>
          </a:p>
          <a:p>
            <a:pPr marL="0" indent="0">
              <a:buNone/>
            </a:pPr>
            <a:r>
              <a:rPr lang="en-US" dirty="0"/>
              <a:t>*If the commercial IRB is acting as a single IRB of record then the approval letter can be provided.  If UNC is a standalone site there will be no existing approval letter and can be noted in the IRBIS Submission​</a:t>
            </a:r>
          </a:p>
          <a:p>
            <a:pPr marL="0" indent="0">
              <a:buNone/>
            </a:pPr>
            <a:endParaRPr lang="en-US" dirty="0"/>
          </a:p>
        </p:txBody>
      </p:sp>
    </p:spTree>
    <p:extLst>
      <p:ext uri="{BB962C8B-B14F-4D97-AF65-F5344CB8AC3E}">
        <p14:creationId xmlns:p14="http://schemas.microsoft.com/office/powerpoint/2010/main" val="3669356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Agreements</a:t>
            </a:r>
          </a:p>
        </p:txBody>
      </p:sp>
      <p:sp>
        <p:nvSpPr>
          <p:cNvPr id="3" name="Content Placeholder 2"/>
          <p:cNvSpPr>
            <a:spLocks noGrp="1"/>
          </p:cNvSpPr>
          <p:nvPr>
            <p:ph idx="1"/>
          </p:nvPr>
        </p:nvSpPr>
        <p:spPr/>
        <p:txBody>
          <a:bodyPr/>
          <a:lstStyle/>
          <a:p>
            <a:pPr marL="0" indent="0">
              <a:buNone/>
            </a:pPr>
            <a:r>
              <a:rPr lang="en-US" dirty="0"/>
              <a:t>Executed to provide IRB coverage for multiple protocols, when the collaborator and reviewing IRB have special arrangements, typically to accommodate substantial collaborations.  </a:t>
            </a:r>
          </a:p>
          <a:p>
            <a:pPr marL="0" indent="0">
              <a:buNone/>
            </a:pPr>
            <a:endParaRPr lang="en-US" dirty="0"/>
          </a:p>
          <a:p>
            <a:r>
              <a:rPr lang="en-US" dirty="0"/>
              <a:t>Environmental Protection Agency (EPA) – UNC IRB is the IRB of record for the EPAs HSR, has broad agreement to cover EPA research conducted at EPA facilities on campus, as well as other EPA/UNC collaborations. </a:t>
            </a:r>
          </a:p>
        </p:txBody>
      </p:sp>
    </p:spTree>
    <p:extLst>
      <p:ext uri="{BB962C8B-B14F-4D97-AF65-F5344CB8AC3E}">
        <p14:creationId xmlns:p14="http://schemas.microsoft.com/office/powerpoint/2010/main" val="269218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Single IRB Review Mandate</a:t>
            </a:r>
          </a:p>
        </p:txBody>
      </p:sp>
      <p:sp>
        <p:nvSpPr>
          <p:cNvPr id="3" name="Content Placeholder 2"/>
          <p:cNvSpPr>
            <a:spLocks noGrp="1"/>
          </p:cNvSpPr>
          <p:nvPr>
            <p:ph idx="1"/>
          </p:nvPr>
        </p:nvSpPr>
        <p:spPr/>
        <p:txBody>
          <a:bodyPr/>
          <a:lstStyle/>
          <a:p>
            <a:pPr marL="0" indent="0">
              <a:buNone/>
            </a:pPr>
            <a:r>
              <a:rPr lang="en-US" sz="1800" b="1" dirty="0"/>
              <a:t>Effective January 25, 2018</a:t>
            </a:r>
          </a:p>
          <a:p>
            <a:pPr marL="0" indent="0">
              <a:buNone/>
            </a:pPr>
            <a:endParaRPr lang="en-US" sz="1800" b="1" dirty="0"/>
          </a:p>
          <a:p>
            <a:pPr marL="0" indent="0">
              <a:buNone/>
            </a:pPr>
            <a:r>
              <a:rPr lang="en-US" sz="1800" dirty="0"/>
              <a:t>For applications with due dates on or after January 25, 2018, and contract solicitations published on or after January 25, 2018, NIH expects that all sites participating in multi-site studies, which involve non-exempt human subjects research funded by the NIH, will use a single Institutional Review Board (</a:t>
            </a:r>
            <a:r>
              <a:rPr lang="en-US" sz="1800" dirty="0" err="1"/>
              <a:t>sIRB</a:t>
            </a:r>
            <a:r>
              <a:rPr lang="en-US" sz="1800" dirty="0"/>
              <a:t>) to conduct the ethical review required for the protection of human subjects.</a:t>
            </a:r>
          </a:p>
          <a:p>
            <a:pPr marL="0" indent="0">
              <a:buNone/>
            </a:pPr>
            <a:r>
              <a:rPr lang="en-US" sz="1800" dirty="0"/>
              <a:t>This policy applies to the domestic sites of NIH-funded multi-site studies where each site will conduct the same protocol involving non-exempt human subjects research. It does not apply to career development, research training or fellowship awards. Implementation of the NIH </a:t>
            </a:r>
            <a:r>
              <a:rPr lang="en-US" sz="1800" dirty="0" err="1"/>
              <a:t>sIRB</a:t>
            </a:r>
            <a:r>
              <a:rPr lang="en-US" sz="1800" dirty="0"/>
              <a:t> policy is expected to reduce unnecessary administrative burdens and systemic inefficiencies while maintaining appropriate human subjects protections.</a:t>
            </a:r>
          </a:p>
          <a:p>
            <a:pPr marL="0" indent="0">
              <a:buNone/>
            </a:pPr>
            <a:r>
              <a:rPr lang="en-US" sz="1800" dirty="0"/>
              <a:t>Applicants will be expected to include a plan for the use of a </a:t>
            </a:r>
            <a:r>
              <a:rPr lang="en-US" sz="1800" dirty="0" err="1"/>
              <a:t>sIRB</a:t>
            </a:r>
            <a:r>
              <a:rPr lang="en-US" sz="1800" dirty="0"/>
              <a:t> in the grant applications and contract proposals they submit to the NIH (for due dates on or after January 25, 2018).</a:t>
            </a:r>
          </a:p>
          <a:p>
            <a:endParaRPr lang="en-US" dirty="0"/>
          </a:p>
        </p:txBody>
      </p:sp>
    </p:spTree>
    <p:extLst>
      <p:ext uri="{BB962C8B-B14F-4D97-AF65-F5344CB8AC3E}">
        <p14:creationId xmlns:p14="http://schemas.microsoft.com/office/powerpoint/2010/main" val="98824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Single IRB Review Mandate</a:t>
            </a:r>
          </a:p>
        </p:txBody>
      </p:sp>
      <p:sp>
        <p:nvSpPr>
          <p:cNvPr id="3" name="Content Placeholder 2"/>
          <p:cNvSpPr>
            <a:spLocks noGrp="1"/>
          </p:cNvSpPr>
          <p:nvPr>
            <p:ph idx="1"/>
          </p:nvPr>
        </p:nvSpPr>
        <p:spPr/>
        <p:txBody>
          <a:bodyPr/>
          <a:lstStyle/>
          <a:p>
            <a:pPr marL="0" indent="0">
              <a:buNone/>
            </a:pPr>
            <a:r>
              <a:rPr lang="en-US" dirty="0">
                <a:hlinkClick r:id="rId3"/>
              </a:rPr>
              <a:t>https://smartirb.org/</a:t>
            </a:r>
            <a:endParaRPr lang="en-US" dirty="0"/>
          </a:p>
          <a:p>
            <a:r>
              <a:rPr lang="en-US" dirty="0"/>
              <a:t>Currently 700+ Participating Institutions, all 64 CTSA hubs</a:t>
            </a:r>
          </a:p>
          <a:p>
            <a:r>
              <a:rPr lang="en-US" dirty="0"/>
              <a:t>Smart IRB: a platform designed to ease common challenges associated with initiating multisite research and to provide a roadmap for institutions to implement the NIH Single IRB Review policy</a:t>
            </a:r>
          </a:p>
          <a:p>
            <a:r>
              <a:rPr lang="en-US" dirty="0"/>
              <a:t>Smart IRB Agreement:  a standardized reliance agreement, does not require negotiating of agreement terms, may be cited for multisite collaborative arrangements sponsored by any funding type</a:t>
            </a:r>
          </a:p>
          <a:p>
            <a:r>
              <a:rPr lang="en-US" dirty="0"/>
              <a:t>Reviewing IRB = IRB of Record = Lead IRB = </a:t>
            </a:r>
            <a:r>
              <a:rPr lang="en-US" dirty="0" err="1"/>
              <a:t>sIRB</a:t>
            </a:r>
            <a:endParaRPr lang="en-US" dirty="0"/>
          </a:p>
          <a:p>
            <a:r>
              <a:rPr lang="en-US" dirty="0"/>
              <a:t>Relying Institution = participating site ceding review</a:t>
            </a:r>
          </a:p>
        </p:txBody>
      </p:sp>
    </p:spTree>
    <p:extLst>
      <p:ext uri="{BB962C8B-B14F-4D97-AF65-F5344CB8AC3E}">
        <p14:creationId xmlns:p14="http://schemas.microsoft.com/office/powerpoint/2010/main" val="413613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685800"/>
          </a:xfrm>
        </p:spPr>
        <p:txBody>
          <a:bodyPr>
            <a:normAutofit/>
          </a:bodyPr>
          <a:lstStyle/>
          <a:p>
            <a:r>
              <a:rPr lang="en-US" sz="3600" b="1" dirty="0"/>
              <a:t>IRB Reliance Agreements</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effectLst/>
              </a:rPr>
              <a:t>Formal document that provides a mechanism for an institution </a:t>
            </a:r>
            <a:r>
              <a:rPr lang="en-US" b="1" dirty="0">
                <a:effectLst/>
              </a:rPr>
              <a:t>engaged in research </a:t>
            </a:r>
            <a:r>
              <a:rPr lang="en-US" dirty="0">
                <a:effectLst/>
              </a:rPr>
              <a:t>to delegate IRB review to an independent IRB or an IRB of another institution, </a:t>
            </a:r>
            <a:r>
              <a:rPr lang="en-US" i="1" dirty="0">
                <a:effectLst/>
              </a:rPr>
              <a:t>or</a:t>
            </a:r>
            <a:r>
              <a:rPr lang="en-US" dirty="0">
                <a:effectLst/>
              </a:rPr>
              <a:t> accept primary review responsibilities regarding the research on behalf other institutions or individuals.     </a:t>
            </a:r>
          </a:p>
          <a:p>
            <a:endParaRPr lang="en-US" sz="1600" dirty="0">
              <a:effectLst/>
            </a:endParaRPr>
          </a:p>
          <a:p>
            <a:r>
              <a:rPr lang="en-US" dirty="0">
                <a:effectLst/>
              </a:rPr>
              <a:t>Used when non-exempt human subjects </a:t>
            </a:r>
            <a:r>
              <a:rPr lang="en-US" dirty="0"/>
              <a:t>research</a:t>
            </a:r>
            <a:r>
              <a:rPr lang="en-US" dirty="0">
                <a:effectLst/>
              </a:rPr>
              <a:t> is conducted at multiple sites, when a participating research entity does not have its own IRB, or when the </a:t>
            </a:r>
            <a:r>
              <a:rPr lang="en-US" dirty="0"/>
              <a:t>research </a:t>
            </a:r>
            <a:r>
              <a:rPr lang="en-US" dirty="0">
                <a:effectLst/>
              </a:rPr>
              <a:t>requires specialized IRB expertise.</a:t>
            </a:r>
          </a:p>
          <a:p>
            <a:endParaRPr lang="en-US" sz="1400" dirty="0"/>
          </a:p>
          <a:p>
            <a:r>
              <a:rPr lang="en-US" dirty="0"/>
              <a:t>Expected benefits include reduction in duplication and variation, decrease in activation time, and foster collaboration between sites.</a:t>
            </a:r>
          </a:p>
          <a:p>
            <a:pPr marL="0" indent="0" algn="r">
              <a:buNone/>
            </a:pPr>
            <a:endParaRPr lang="en-US" sz="1300" dirty="0"/>
          </a:p>
          <a:p>
            <a:pPr marL="0" indent="0" algn="r">
              <a:buNone/>
            </a:pPr>
            <a:endParaRPr lang="en-US" sz="1300" dirty="0"/>
          </a:p>
          <a:p>
            <a:pPr marL="0" indent="0" algn="r">
              <a:buNone/>
            </a:pPr>
            <a:r>
              <a:rPr lang="en-US" sz="1300" dirty="0"/>
              <a:t>Adapted from: </a:t>
            </a:r>
            <a:r>
              <a:rPr lang="en-US" sz="1300" dirty="0">
                <a:hlinkClick r:id="rId3"/>
              </a:rPr>
              <a:t>http://www.niaid.nih.gov/LabsAndResources/resources/toolkit/Pages/faq.aspx</a:t>
            </a:r>
            <a:endParaRPr lang="en-US" sz="1300" dirty="0"/>
          </a:p>
          <a:p>
            <a:pPr marL="0" indent="0" algn="r">
              <a:buNone/>
            </a:pPr>
            <a:endParaRPr lang="en-US" sz="1300" dirty="0"/>
          </a:p>
        </p:txBody>
      </p:sp>
    </p:spTree>
    <p:extLst>
      <p:ext uri="{BB962C8B-B14F-4D97-AF65-F5344CB8AC3E}">
        <p14:creationId xmlns:p14="http://schemas.microsoft.com/office/powerpoint/2010/main" val="170988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Single IRB Review Mandate</a:t>
            </a:r>
          </a:p>
        </p:txBody>
      </p:sp>
      <p:sp>
        <p:nvSpPr>
          <p:cNvPr id="3" name="Content Placeholder 2"/>
          <p:cNvSpPr>
            <a:spLocks noGrp="1"/>
          </p:cNvSpPr>
          <p:nvPr>
            <p:ph idx="1"/>
          </p:nvPr>
        </p:nvSpPr>
        <p:spPr/>
        <p:txBody>
          <a:bodyPr/>
          <a:lstStyle/>
          <a:p>
            <a:pPr marL="0" indent="0">
              <a:buNone/>
            </a:pPr>
            <a:r>
              <a:rPr lang="en-US" dirty="0"/>
              <a:t>NOTES:</a:t>
            </a:r>
          </a:p>
          <a:p>
            <a:pPr marL="0" indent="0">
              <a:buNone/>
            </a:pPr>
            <a:endParaRPr lang="en-US" dirty="0"/>
          </a:p>
          <a:p>
            <a:r>
              <a:rPr lang="en-US" sz="2000" dirty="0"/>
              <a:t>Investigators who intend to cede review to another institution (</a:t>
            </a:r>
            <a:r>
              <a:rPr lang="en-US" sz="2000" dirty="0" err="1"/>
              <a:t>sIRB</a:t>
            </a:r>
            <a:r>
              <a:rPr lang="en-US" sz="2000" dirty="0"/>
              <a:t>, </a:t>
            </a:r>
            <a:r>
              <a:rPr lang="en-US" sz="2000" dirty="0" err="1"/>
              <a:t>commerical</a:t>
            </a:r>
            <a:r>
              <a:rPr lang="en-US" sz="2000" dirty="0"/>
              <a:t> IRB, </a:t>
            </a:r>
            <a:r>
              <a:rPr lang="en-US" sz="2000" dirty="0" err="1"/>
              <a:t>etc</a:t>
            </a:r>
            <a:r>
              <a:rPr lang="en-US" sz="2000" dirty="0"/>
              <a:t>) </a:t>
            </a:r>
            <a:r>
              <a:rPr lang="en-US" sz="2000" b="1" dirty="0"/>
              <a:t>still require an application in IRBIS</a:t>
            </a:r>
            <a:r>
              <a:rPr lang="en-US" sz="2000" dirty="0"/>
              <a:t>.  UNC IRB will conduct a review of UNC personnel (ethics trainings &amp; COI disclosures) since participating sites will follow their own institutional policies regarding ethics trainings and conflicts of interest (COI).  </a:t>
            </a:r>
          </a:p>
          <a:p>
            <a:r>
              <a:rPr lang="en-US" sz="2000" dirty="0"/>
              <a:t>Local context will be provided by the UNC IRB pertaining to ancillary reviews (radiation safety, biosafety, </a:t>
            </a:r>
            <a:r>
              <a:rPr lang="en-US" sz="2000" dirty="0" err="1"/>
              <a:t>etc</a:t>
            </a:r>
            <a:r>
              <a:rPr lang="en-US" sz="2000" dirty="0"/>
              <a:t>) and any relevant institutional policies or concerns regarding specific research protocols at the time of review, including customization of the consent form to be used at UNC.  </a:t>
            </a:r>
          </a:p>
          <a:p>
            <a:r>
              <a:rPr lang="en-US" sz="2000" dirty="0"/>
              <a:t>UNC Researchers should always use the separate standalone HIPAA authorization, and not a combined consent &amp; HIPAA</a:t>
            </a:r>
          </a:p>
        </p:txBody>
      </p:sp>
    </p:spTree>
    <p:extLst>
      <p:ext uri="{BB962C8B-B14F-4D97-AF65-F5344CB8AC3E}">
        <p14:creationId xmlns:p14="http://schemas.microsoft.com/office/powerpoint/2010/main" val="300703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3774-4B91-324C-B015-02C45FA00E6D}"/>
              </a:ext>
            </a:extLst>
          </p:cNvPr>
          <p:cNvSpPr>
            <a:spLocks noGrp="1"/>
          </p:cNvSpPr>
          <p:nvPr>
            <p:ph type="title"/>
          </p:nvPr>
        </p:nvSpPr>
        <p:spPr/>
        <p:txBody>
          <a:bodyPr/>
          <a:lstStyle/>
          <a:p>
            <a:r>
              <a:rPr lang="en-US" dirty="0"/>
              <a:t>What is considered Local Context?</a:t>
            </a:r>
          </a:p>
        </p:txBody>
      </p:sp>
      <p:sp>
        <p:nvSpPr>
          <p:cNvPr id="3" name="Content Placeholder 2">
            <a:extLst>
              <a:ext uri="{FF2B5EF4-FFF2-40B4-BE49-F238E27FC236}">
                <a16:creationId xmlns:a16="http://schemas.microsoft.com/office/drawing/2014/main" id="{F441CC9B-0918-1A4B-9695-8CA624FEF965}"/>
              </a:ext>
            </a:extLst>
          </p:cNvPr>
          <p:cNvSpPr>
            <a:spLocks noGrp="1"/>
          </p:cNvSpPr>
          <p:nvPr>
            <p:ph idx="1"/>
          </p:nvPr>
        </p:nvSpPr>
        <p:spPr/>
        <p:txBody>
          <a:bodyPr/>
          <a:lstStyle/>
          <a:p>
            <a:pPr marL="0" indent="0">
              <a:buNone/>
            </a:pPr>
            <a:endParaRPr lang="en-US" dirty="0"/>
          </a:p>
          <a:p>
            <a:pPr marL="0" indent="0">
              <a:buNone/>
            </a:pPr>
            <a:r>
              <a:rPr lang="en-US" dirty="0"/>
              <a:t>Examples Include:</a:t>
            </a:r>
          </a:p>
          <a:p>
            <a:r>
              <a:rPr lang="en-US" dirty="0"/>
              <a:t>UNC COI Office Review</a:t>
            </a:r>
          </a:p>
          <a:p>
            <a:r>
              <a:rPr lang="en-US" dirty="0"/>
              <a:t>UNC CITI Requirements</a:t>
            </a:r>
          </a:p>
          <a:p>
            <a:r>
              <a:rPr lang="en-US" dirty="0"/>
              <a:t>Ancillary Reviews (Radiation Safety, Biosafety, </a:t>
            </a:r>
            <a:r>
              <a:rPr lang="en-US" dirty="0" err="1"/>
              <a:t>etc</a:t>
            </a:r>
            <a:r>
              <a:rPr lang="en-US" dirty="0"/>
              <a:t>)</a:t>
            </a:r>
          </a:p>
          <a:p>
            <a:r>
              <a:rPr lang="en-US" dirty="0"/>
              <a:t>NC Mandatory Reporting Requirements</a:t>
            </a:r>
          </a:p>
          <a:p>
            <a:r>
              <a:rPr lang="en-US" dirty="0"/>
              <a:t>Age of Majority-NC State Law</a:t>
            </a:r>
          </a:p>
          <a:p>
            <a:r>
              <a:rPr lang="en-US" dirty="0"/>
              <a:t>HIPAA Authorization Form</a:t>
            </a:r>
          </a:p>
        </p:txBody>
      </p:sp>
    </p:spTree>
    <p:extLst>
      <p:ext uri="{BB962C8B-B14F-4D97-AF65-F5344CB8AC3E}">
        <p14:creationId xmlns:p14="http://schemas.microsoft.com/office/powerpoint/2010/main" val="83861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rmAutofit fontScale="90000"/>
          </a:bodyPr>
          <a:lstStyle/>
          <a:p>
            <a:r>
              <a:rPr lang="en-US" sz="3600" b="1" dirty="0"/>
              <a:t>IRB Contacts for Reliance Agreements:</a:t>
            </a:r>
            <a:br>
              <a:rPr lang="en-US" sz="3600" b="1" dirty="0"/>
            </a:br>
            <a:r>
              <a:rPr lang="en-US" sz="2700" b="1" dirty="0"/>
              <a:t>http://research.unc.edu/human-research-ethics/reliance/</a:t>
            </a:r>
            <a:br>
              <a:rPr lang="en-US" sz="2700" b="1" dirty="0"/>
            </a:br>
            <a:r>
              <a:rPr lang="en-US" sz="2700" b="1" dirty="0">
                <a:solidFill>
                  <a:srgbClr val="0070C0"/>
                </a:solidFill>
              </a:rPr>
              <a:t>OHRE main line 919-966-3113</a:t>
            </a:r>
            <a:br>
              <a:rPr lang="en-US" sz="2200" b="1" dirty="0">
                <a:solidFill>
                  <a:srgbClr val="0070C0"/>
                </a:solidFill>
              </a:rPr>
            </a:br>
            <a:br>
              <a:rPr lang="en-US" sz="2000" b="1" dirty="0"/>
            </a:br>
            <a:endParaRPr lang="en-US" sz="2000" b="1" dirty="0"/>
          </a:p>
        </p:txBody>
      </p:sp>
      <p:sp>
        <p:nvSpPr>
          <p:cNvPr id="3" name="Content Placeholder 2"/>
          <p:cNvSpPr>
            <a:spLocks noGrp="1"/>
          </p:cNvSpPr>
          <p:nvPr>
            <p:ph idx="1"/>
          </p:nvPr>
        </p:nvSpPr>
        <p:spPr>
          <a:xfrm>
            <a:off x="457200" y="1981200"/>
            <a:ext cx="8229600" cy="4495800"/>
          </a:xfrm>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For questions about commercial IRBs:</a:t>
            </a:r>
          </a:p>
          <a:p>
            <a:pPr marL="0" indent="0" algn="ctr">
              <a:buNone/>
            </a:pPr>
            <a:endParaRPr lang="en-US" b="1" dirty="0">
              <a:solidFill>
                <a:srgbClr val="0070C0"/>
              </a:solidFill>
            </a:endParaRPr>
          </a:p>
          <a:p>
            <a:pPr marL="0" indent="0" algn="ctr">
              <a:buNone/>
            </a:pPr>
            <a:r>
              <a:rPr lang="en-US" b="1" dirty="0">
                <a:solidFill>
                  <a:srgbClr val="0070C0"/>
                </a:solidFill>
              </a:rPr>
              <a:t>Sarah Phelan or Jason Zeller</a:t>
            </a:r>
          </a:p>
          <a:p>
            <a:pPr marL="0" indent="0" algn="ctr">
              <a:buNone/>
            </a:pPr>
            <a:r>
              <a:rPr lang="en-US" dirty="0"/>
              <a:t> </a:t>
            </a:r>
          </a:p>
          <a:p>
            <a:pPr>
              <a:buFont typeface="Wingdings" panose="05000000000000000000" pitchFamily="2" charset="2"/>
              <a:buChar char="Ø"/>
            </a:pPr>
            <a:r>
              <a:rPr lang="en-US" dirty="0"/>
              <a:t>For questions about </a:t>
            </a:r>
            <a:r>
              <a:rPr lang="en-US" u="sng" dirty="0"/>
              <a:t>all other reliance agreements</a:t>
            </a:r>
            <a:r>
              <a:rPr lang="en-US" dirty="0"/>
              <a:t>:</a:t>
            </a:r>
          </a:p>
          <a:p>
            <a:pPr marL="0" indent="0">
              <a:buNone/>
            </a:pPr>
            <a:endParaRPr lang="en-US" dirty="0"/>
          </a:p>
          <a:p>
            <a:pPr marL="0" indent="0" algn="ctr">
              <a:buNone/>
            </a:pPr>
            <a:r>
              <a:rPr lang="en-US" b="1" dirty="0">
                <a:solidFill>
                  <a:srgbClr val="0070C0"/>
                </a:solidFill>
                <a:hlinkClick r:id="rId3"/>
              </a:rPr>
              <a:t>IRBReliance@unc.edu</a:t>
            </a:r>
            <a:r>
              <a:rPr lang="en-US" b="1" dirty="0">
                <a:solidFill>
                  <a:srgbClr val="0070C0"/>
                </a:solidFill>
              </a:rPr>
              <a:t> or</a:t>
            </a:r>
          </a:p>
          <a:p>
            <a:pPr marL="0" indent="0" algn="ctr">
              <a:buNone/>
            </a:pPr>
            <a:r>
              <a:rPr lang="en-US" b="1" dirty="0">
                <a:solidFill>
                  <a:srgbClr val="0070C0"/>
                </a:solidFill>
              </a:rPr>
              <a:t>John Roberts </a:t>
            </a:r>
            <a:r>
              <a:rPr lang="en-US" b="1" dirty="0">
                <a:solidFill>
                  <a:srgbClr val="0070C0"/>
                </a:solidFill>
                <a:hlinkClick r:id="rId4"/>
              </a:rPr>
              <a:t>jtr@unc.edu</a:t>
            </a:r>
            <a:endParaRPr lang="en-US" b="1" dirty="0">
              <a:solidFill>
                <a:srgbClr val="0070C0"/>
              </a:solidFill>
            </a:endParaRPr>
          </a:p>
          <a:p>
            <a:pPr marL="0" indent="0" algn="ctr">
              <a:buNone/>
            </a:pPr>
            <a:endParaRPr lang="en-US" b="1" dirty="0">
              <a:solidFill>
                <a:srgbClr val="0070C0"/>
              </a:solidFill>
            </a:endParaRPr>
          </a:p>
        </p:txBody>
      </p:sp>
    </p:spTree>
    <p:extLst>
      <p:ext uri="{BB962C8B-B14F-4D97-AF65-F5344CB8AC3E}">
        <p14:creationId xmlns:p14="http://schemas.microsoft.com/office/powerpoint/2010/main" val="151488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80444" y="546100"/>
            <a:ext cx="3048855" cy="5156199"/>
          </a:xfrm>
          <a:prstGeom prst="rect">
            <a:avLst/>
          </a:prstGeom>
        </p:spPr>
      </p:pic>
    </p:spTree>
    <p:extLst>
      <p:ext uri="{BB962C8B-B14F-4D97-AF65-F5344CB8AC3E}">
        <p14:creationId xmlns:p14="http://schemas.microsoft.com/office/powerpoint/2010/main" val="98854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1026"/>
          <p:cNvSpPr>
            <a:spLocks noGrp="1" noChangeArrowheads="1"/>
          </p:cNvSpPr>
          <p:nvPr>
            <p:ph type="title"/>
          </p:nvPr>
        </p:nvSpPr>
        <p:spPr>
          <a:xfrm>
            <a:off x="457200" y="533400"/>
            <a:ext cx="8229600" cy="762000"/>
          </a:xfrm>
        </p:spPr>
        <p:txBody>
          <a:bodyPr>
            <a:normAutofit/>
          </a:bodyPr>
          <a:lstStyle/>
          <a:p>
            <a:r>
              <a:rPr lang="en-US" altLang="en-US" sz="3600" b="1" dirty="0"/>
              <a:t>OHRP Federalwide Assurance (FWA)</a:t>
            </a:r>
            <a:endParaRPr lang="en-US" altLang="en-US" sz="3600" b="1" i="1" dirty="0"/>
          </a:p>
        </p:txBody>
      </p:sp>
      <p:sp>
        <p:nvSpPr>
          <p:cNvPr id="599043" name="Rectangle 1027"/>
          <p:cNvSpPr>
            <a:spLocks noGrp="1" noChangeArrowheads="1"/>
          </p:cNvSpPr>
          <p:nvPr>
            <p:ph type="body" idx="1"/>
          </p:nvPr>
        </p:nvSpPr>
        <p:spPr>
          <a:xfrm>
            <a:off x="533400" y="1600200"/>
            <a:ext cx="7594600" cy="5257800"/>
          </a:xfrm>
        </p:spPr>
        <p:txBody>
          <a:bodyPr/>
          <a:lstStyle/>
          <a:p>
            <a:pPr>
              <a:buFont typeface="CommonBullets" pitchFamily="34" charset="2"/>
              <a:buNone/>
            </a:pPr>
            <a:r>
              <a:rPr lang="en-US" altLang="en-US" sz="2800" dirty="0">
                <a:solidFill>
                  <a:schemeClr val="tx1"/>
                </a:solidFill>
              </a:rPr>
              <a:t>Documents an institution’s commitment to comply with federal regulations governing human subjects research.</a:t>
            </a:r>
          </a:p>
          <a:p>
            <a:pPr>
              <a:buFont typeface="CommonBullets" pitchFamily="34" charset="2"/>
              <a:buNone/>
            </a:pPr>
            <a:endParaRPr lang="en-US" altLang="en-US" sz="1100" dirty="0">
              <a:solidFill>
                <a:schemeClr val="tx1"/>
              </a:solidFill>
            </a:endParaRPr>
          </a:p>
          <a:p>
            <a:pPr lvl="1"/>
            <a:r>
              <a:rPr lang="en-US" altLang="en-US" sz="2800" dirty="0"/>
              <a:t>Covers all  research supported or conducted research involving human subjects</a:t>
            </a:r>
          </a:p>
          <a:p>
            <a:pPr lvl="1"/>
            <a:endParaRPr lang="en-US" altLang="en-US" sz="1100" dirty="0"/>
          </a:p>
          <a:p>
            <a:pPr lvl="1"/>
            <a:r>
              <a:rPr lang="en-US" altLang="en-US" sz="2800" dirty="0"/>
              <a:t>**Requires written formal agreement of compliance from all non-affiliated investigators</a:t>
            </a:r>
            <a:endParaRPr lang="en-US" altLang="en-US" sz="2000" dirty="0"/>
          </a:p>
        </p:txBody>
      </p:sp>
    </p:spTree>
    <p:extLst>
      <p:ext uri="{BB962C8B-B14F-4D97-AF65-F5344CB8AC3E}">
        <p14:creationId xmlns:p14="http://schemas.microsoft.com/office/powerpoint/2010/main" val="160824628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wipe(up)">
                                      <p:cBhvr>
                                        <p:cTn id="7" dur="500"/>
                                        <p:tgtEl>
                                          <p:spTgt spid="59904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99043">
                                            <p:txEl>
                                              <p:pRg st="2" end="2"/>
                                            </p:txEl>
                                          </p:spTgt>
                                        </p:tgtEl>
                                        <p:attrNameLst>
                                          <p:attrName>style.visibility</p:attrName>
                                        </p:attrNameLst>
                                      </p:cBhvr>
                                      <p:to>
                                        <p:strVal val="visible"/>
                                      </p:to>
                                    </p:set>
                                    <p:animEffect transition="in" filter="wipe(up)">
                                      <p:cBhvr>
                                        <p:cTn id="10" dur="500"/>
                                        <p:tgtEl>
                                          <p:spTgt spid="59904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99043">
                                            <p:txEl>
                                              <p:pRg st="4" end="4"/>
                                            </p:txEl>
                                          </p:spTgt>
                                        </p:tgtEl>
                                        <p:attrNameLst>
                                          <p:attrName>style.visibility</p:attrName>
                                        </p:attrNameLst>
                                      </p:cBhvr>
                                      <p:to>
                                        <p:strVal val="visible"/>
                                      </p:to>
                                    </p:set>
                                    <p:animEffect transition="in" filter="wipe(up)">
                                      <p:cBhvr>
                                        <p:cTn id="13" dur="500"/>
                                        <p:tgtEl>
                                          <p:spTgt spid="599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1026"/>
          <p:cNvSpPr>
            <a:spLocks noGrp="1" noChangeArrowheads="1"/>
          </p:cNvSpPr>
          <p:nvPr>
            <p:ph type="title"/>
          </p:nvPr>
        </p:nvSpPr>
        <p:spPr>
          <a:xfrm>
            <a:off x="596347" y="495666"/>
            <a:ext cx="7819611" cy="753665"/>
          </a:xfrm>
        </p:spPr>
        <p:txBody>
          <a:bodyPr>
            <a:normAutofit fontScale="90000"/>
          </a:bodyPr>
          <a:lstStyle/>
          <a:p>
            <a:r>
              <a:rPr lang="en-US" altLang="en-US" b="1" dirty="0"/>
              <a:t>Requirements in UNC’s FWA (#4801)</a:t>
            </a:r>
          </a:p>
        </p:txBody>
      </p:sp>
      <p:sp>
        <p:nvSpPr>
          <p:cNvPr id="600067" name="Rectangle 1027"/>
          <p:cNvSpPr>
            <a:spLocks noGrp="1" noChangeArrowheads="1"/>
          </p:cNvSpPr>
          <p:nvPr>
            <p:ph type="body" idx="1"/>
          </p:nvPr>
        </p:nvSpPr>
        <p:spPr>
          <a:xfrm>
            <a:off x="596348" y="1463040"/>
            <a:ext cx="7819612" cy="4396078"/>
          </a:xfrm>
        </p:spPr>
        <p:txBody>
          <a:bodyPr>
            <a:noAutofit/>
          </a:bodyPr>
          <a:lstStyle/>
          <a:p>
            <a:pPr>
              <a:lnSpc>
                <a:spcPct val="120000"/>
              </a:lnSpc>
              <a:spcBef>
                <a:spcPct val="50000"/>
              </a:spcBef>
              <a:spcAft>
                <a:spcPct val="30000"/>
              </a:spcAft>
              <a:buFont typeface="CommonBullets" pitchFamily="34" charset="2"/>
              <a:buChar char="Ø"/>
            </a:pPr>
            <a:r>
              <a:rPr lang="en-US" altLang="en-US" sz="2000" b="1" i="1" u="sng" dirty="0">
                <a:solidFill>
                  <a:schemeClr val="tx2">
                    <a:lumMod val="60000"/>
                    <a:lumOff val="40000"/>
                  </a:schemeClr>
                </a:solidFill>
              </a:rPr>
              <a:t>The institution</a:t>
            </a:r>
            <a:r>
              <a:rPr lang="en-US" altLang="en-US" sz="2000" b="1" i="1" dirty="0">
                <a:solidFill>
                  <a:schemeClr val="tx2">
                    <a:lumMod val="60000"/>
                    <a:lumOff val="40000"/>
                  </a:schemeClr>
                </a:solidFill>
              </a:rPr>
              <a:t> </a:t>
            </a:r>
            <a:r>
              <a:rPr lang="en-US" altLang="en-US" sz="2000" dirty="0"/>
              <a:t>bears full responsibility for ensuring that all human subject research is conducted in accordance with Federal regulations.  </a:t>
            </a:r>
          </a:p>
          <a:p>
            <a:pPr>
              <a:lnSpc>
                <a:spcPct val="120000"/>
              </a:lnSpc>
              <a:spcBef>
                <a:spcPct val="50000"/>
              </a:spcBef>
              <a:spcAft>
                <a:spcPct val="30000"/>
              </a:spcAft>
              <a:buFont typeface="CommonBullets" pitchFamily="34" charset="2"/>
              <a:buChar char="Ø"/>
            </a:pPr>
            <a:r>
              <a:rPr lang="en-US" altLang="en-US" sz="2000" b="1" i="1" u="sng" dirty="0">
                <a:solidFill>
                  <a:srgbClr val="00B050"/>
                </a:solidFill>
              </a:rPr>
              <a:t>The IRB</a:t>
            </a:r>
            <a:r>
              <a:rPr lang="en-US" altLang="en-US" sz="2000" b="1" i="1" dirty="0">
                <a:solidFill>
                  <a:srgbClr val="00B050"/>
                </a:solidFill>
              </a:rPr>
              <a:t> </a:t>
            </a:r>
            <a:r>
              <a:rPr lang="en-US" altLang="en-US" sz="2000" dirty="0"/>
              <a:t>must review and approve or disapprove research involving human subjects according to guidelines set forth in 45 CFR 46.</a:t>
            </a:r>
          </a:p>
          <a:p>
            <a:pPr>
              <a:lnSpc>
                <a:spcPct val="120000"/>
              </a:lnSpc>
              <a:spcBef>
                <a:spcPct val="50000"/>
              </a:spcBef>
              <a:spcAft>
                <a:spcPct val="30000"/>
              </a:spcAft>
              <a:buFont typeface="CommonBullets" pitchFamily="34" charset="2"/>
              <a:buChar char="Ø"/>
            </a:pPr>
            <a:r>
              <a:rPr lang="en-US" altLang="en-US" sz="2000" b="1" i="1" u="sng" dirty="0">
                <a:solidFill>
                  <a:srgbClr val="FF0000"/>
                </a:solidFill>
              </a:rPr>
              <a:t>The investigators</a:t>
            </a:r>
            <a:r>
              <a:rPr lang="en-US" altLang="en-US" sz="2000" b="1" i="1" dirty="0">
                <a:solidFill>
                  <a:srgbClr val="FF0000"/>
                </a:solidFill>
              </a:rPr>
              <a:t> </a:t>
            </a:r>
            <a:r>
              <a:rPr lang="en-US" altLang="en-US" sz="2000" dirty="0"/>
              <a:t>acknowledge and accept their responsibility for protecting the rights and welfare of human subjects and for complying with the FWA.</a:t>
            </a:r>
          </a:p>
          <a:p>
            <a:pPr>
              <a:lnSpc>
                <a:spcPct val="120000"/>
              </a:lnSpc>
              <a:spcBef>
                <a:spcPct val="50000"/>
              </a:spcBef>
              <a:spcAft>
                <a:spcPct val="30000"/>
              </a:spcAft>
              <a:buFont typeface="CommonBullets" pitchFamily="34" charset="2"/>
              <a:buChar char="Ø"/>
            </a:pPr>
            <a:r>
              <a:rPr lang="en-US" altLang="en-US" sz="2000" b="1" dirty="0">
                <a:solidFill>
                  <a:srgbClr val="C00000"/>
                </a:solidFill>
              </a:rPr>
              <a:t>NOTE:  </a:t>
            </a:r>
            <a:r>
              <a:rPr lang="en-US" altLang="en-US" sz="2000" i="1" dirty="0">
                <a:solidFill>
                  <a:srgbClr val="C00000"/>
                </a:solidFill>
              </a:rPr>
              <a:t>Without an FWA, Federally Funded research can not be conducted at an institution. An FWA can be cancelled by the Office for the Protection of Human Subjects (OHRP)!</a:t>
            </a:r>
          </a:p>
        </p:txBody>
      </p:sp>
    </p:spTree>
    <p:extLst>
      <p:ext uri="{BB962C8B-B14F-4D97-AF65-F5344CB8AC3E}">
        <p14:creationId xmlns:p14="http://schemas.microsoft.com/office/powerpoint/2010/main" val="15059298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685800"/>
          </a:xfrm>
        </p:spPr>
        <p:txBody>
          <a:bodyPr>
            <a:normAutofit/>
          </a:bodyPr>
          <a:lstStyle/>
          <a:p>
            <a:r>
              <a:rPr lang="en-US" sz="3600" b="1" dirty="0"/>
              <a:t>4 Types of Agreements</a:t>
            </a:r>
          </a:p>
        </p:txBody>
      </p:sp>
      <p:sp>
        <p:nvSpPr>
          <p:cNvPr id="3" name="Content Placeholder 2"/>
          <p:cNvSpPr>
            <a:spLocks noGrp="1"/>
          </p:cNvSpPr>
          <p:nvPr>
            <p:ph idx="1"/>
          </p:nvPr>
        </p:nvSpPr>
        <p:spPr>
          <a:xfrm>
            <a:off x="457200" y="1371600"/>
            <a:ext cx="8229600" cy="4876800"/>
          </a:xfrm>
        </p:spPr>
        <p:txBody>
          <a:bodyPr/>
          <a:lstStyle/>
          <a:p>
            <a:pPr>
              <a:buFont typeface="Wingdings" panose="05000000000000000000" pitchFamily="2" charset="2"/>
              <a:buChar char="Ø"/>
            </a:pPr>
            <a:r>
              <a:rPr lang="en-US" sz="2000" b="1" dirty="0"/>
              <a:t>IAA</a:t>
            </a:r>
            <a:r>
              <a:rPr lang="en-US" sz="2000" dirty="0"/>
              <a:t>: IRB authorization agreements (e.g., UNC relies on Duke IRB, Wake Forest relies on UNC IRB; can be executed between institutions when both have an FWA) </a:t>
            </a:r>
            <a:r>
              <a:rPr lang="en-US" sz="2000" dirty="0">
                <a:solidFill>
                  <a:srgbClr val="FF0000"/>
                </a:solidFill>
                <a:sym typeface="Wingdings" panose="05000000000000000000" pitchFamily="2" charset="2"/>
              </a:rPr>
              <a:t></a:t>
            </a:r>
            <a:endParaRPr lang="en-US" sz="2000" dirty="0">
              <a:solidFill>
                <a:srgbClr val="FF0000"/>
              </a:solidFill>
            </a:endParaRPr>
          </a:p>
          <a:p>
            <a:pPr>
              <a:buFont typeface="Wingdings" panose="05000000000000000000" pitchFamily="2" charset="2"/>
              <a:buChar char="Ø"/>
            </a:pPr>
            <a:endParaRPr lang="en-US" sz="2000" dirty="0"/>
          </a:p>
          <a:p>
            <a:pPr>
              <a:buFont typeface="Wingdings" panose="05000000000000000000" pitchFamily="2" charset="2"/>
              <a:buChar char="Ø"/>
            </a:pPr>
            <a:r>
              <a:rPr lang="en-US" sz="2000" b="1" dirty="0"/>
              <a:t>IIA</a:t>
            </a:r>
            <a:r>
              <a:rPr lang="en-US" sz="2000" dirty="0"/>
              <a:t>: Independent Investigator Agreements (e.g., Bob Smith relies on UNC IRB; typically consultants, subcontractors, former students; UNC IRB extends our FWA to a small non-profit that does not have an FWA)  </a:t>
            </a:r>
            <a:r>
              <a:rPr lang="en-US" sz="2000" dirty="0">
                <a:solidFill>
                  <a:srgbClr val="FF0000"/>
                </a:solidFill>
                <a:sym typeface="Wingdings" panose="05000000000000000000" pitchFamily="2" charset="2"/>
              </a:rPr>
              <a:t></a:t>
            </a:r>
            <a:endParaRPr lang="en-US" sz="2000" dirty="0">
              <a:solidFill>
                <a:srgbClr val="FF0000"/>
              </a:solidFill>
            </a:endParaRPr>
          </a:p>
          <a:p>
            <a:pPr>
              <a:buFont typeface="Wingdings" panose="05000000000000000000" pitchFamily="2" charset="2"/>
              <a:buChar char="Ø"/>
            </a:pPr>
            <a:endParaRPr lang="en-US" sz="2000" dirty="0"/>
          </a:p>
          <a:p>
            <a:pPr>
              <a:buFont typeface="Wingdings" panose="05000000000000000000" pitchFamily="2" charset="2"/>
              <a:buChar char="Ø"/>
            </a:pPr>
            <a:r>
              <a:rPr lang="en-US" sz="2000" b="1" dirty="0"/>
              <a:t>Central or Commercial</a:t>
            </a:r>
            <a:r>
              <a:rPr lang="en-US" sz="2000" dirty="0"/>
              <a:t> IRB Agreements: IAAs (e.g., UNC relies on WIRB, UNC relies on the NCI CIRB; at UNC, ‘central IRB’ typically refers to a commercial IRB or NCI CIRB) </a:t>
            </a:r>
            <a:r>
              <a:rPr lang="en-US" sz="2000" dirty="0">
                <a:solidFill>
                  <a:srgbClr val="FF0000"/>
                </a:solidFill>
                <a:sym typeface="Wingdings" panose="05000000000000000000" pitchFamily="2" charset="2"/>
              </a:rPr>
              <a:t></a:t>
            </a:r>
          </a:p>
          <a:p>
            <a:pPr>
              <a:buFont typeface="Wingdings" panose="05000000000000000000" pitchFamily="2" charset="2"/>
              <a:buChar char="Ø"/>
            </a:pPr>
            <a:endParaRPr lang="en-US" sz="2000" dirty="0"/>
          </a:p>
          <a:p>
            <a:pPr>
              <a:buFont typeface="Wingdings" panose="05000000000000000000" pitchFamily="2" charset="2"/>
              <a:buChar char="Ø"/>
            </a:pPr>
            <a:r>
              <a:rPr lang="en-US" sz="2000" b="1" dirty="0"/>
              <a:t>Broad</a:t>
            </a:r>
            <a:r>
              <a:rPr lang="en-US" sz="2000" dirty="0"/>
              <a:t> Agreements: IAAs (e.g. the joint NCSU/UNC biomedical engineering </a:t>
            </a:r>
            <a:r>
              <a:rPr lang="en-US" sz="2000" dirty="0" err="1"/>
              <a:t>dept</a:t>
            </a:r>
            <a:r>
              <a:rPr lang="en-US" sz="2000" dirty="0"/>
              <a:t>, EPA relies on UNC IRB for all HSR reviews)  </a:t>
            </a:r>
            <a:r>
              <a:rPr lang="en-US" sz="2000" dirty="0">
                <a:solidFill>
                  <a:srgbClr val="FF0000"/>
                </a:solidFill>
                <a:sym typeface="Wingdings" panose="05000000000000000000" pitchFamily="2" charset="2"/>
              </a:rPr>
              <a:t></a:t>
            </a:r>
            <a:endParaRPr lang="en-US" sz="2000" dirty="0">
              <a:solidFill>
                <a:srgbClr val="FF0000"/>
              </a:solidFill>
            </a:endParaRPr>
          </a:p>
        </p:txBody>
      </p:sp>
    </p:spTree>
    <p:extLst>
      <p:ext uri="{BB962C8B-B14F-4D97-AF65-F5344CB8AC3E}">
        <p14:creationId xmlns:p14="http://schemas.microsoft.com/office/powerpoint/2010/main" val="77502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UNCs most common agreements when providing regulatory oversight</a:t>
            </a:r>
          </a:p>
        </p:txBody>
      </p:sp>
      <p:sp>
        <p:nvSpPr>
          <p:cNvPr id="3" name="Content Placeholder 2"/>
          <p:cNvSpPr>
            <a:spLocks noGrp="1"/>
          </p:cNvSpPr>
          <p:nvPr>
            <p:ph idx="1"/>
          </p:nvPr>
        </p:nvSpPr>
        <p:spPr/>
        <p:txBody>
          <a:bodyPr/>
          <a:lstStyle/>
          <a:p>
            <a:endParaRPr lang="en-US" sz="2000" dirty="0">
              <a:hlinkClick r:id="rId2"/>
            </a:endParaRPr>
          </a:p>
          <a:p>
            <a:endParaRPr lang="en-US" sz="2000" dirty="0">
              <a:hlinkClick r:id="rId2"/>
            </a:endParaRPr>
          </a:p>
          <a:p>
            <a:r>
              <a:rPr lang="en-US" sz="2000" dirty="0">
                <a:hlinkClick r:id="rId2"/>
              </a:rPr>
              <a:t>UNC’s IRB Authorization Agreement (IAA) template </a:t>
            </a:r>
            <a:r>
              <a:rPr lang="en-US" sz="2000" dirty="0"/>
              <a:t>may be used when both parties have a Federal Wide Assurance (FWA).</a:t>
            </a:r>
          </a:p>
          <a:p>
            <a:r>
              <a:rPr lang="en-US" sz="2000" dirty="0">
                <a:hlinkClick r:id="rId3"/>
              </a:rPr>
              <a:t>Smart IRB Authorization Agreement</a:t>
            </a:r>
            <a:r>
              <a:rPr lang="en-US" sz="2000" dirty="0"/>
              <a:t> may be used when both parties have an FWA and are Smart IRB Participating Institutions.</a:t>
            </a:r>
          </a:p>
          <a:p>
            <a:r>
              <a:rPr lang="en-US" sz="2000" dirty="0">
                <a:hlinkClick r:id="rId4"/>
              </a:rPr>
              <a:t>UNC Individual Investigator Agreement (IIA Institutional)</a:t>
            </a:r>
            <a:r>
              <a:rPr lang="en-US" sz="2000" dirty="0"/>
              <a:t> is used when the external group or organization does NOT have a Federal Wide Assurance (FWA)</a:t>
            </a:r>
          </a:p>
          <a:p>
            <a:r>
              <a:rPr lang="en-US" sz="2000" u="sng" dirty="0">
                <a:solidFill>
                  <a:srgbClr val="3333FF"/>
                </a:solidFill>
              </a:rPr>
              <a:t>UNC Individual Investigator Agreement (IIA Individual)</a:t>
            </a:r>
            <a:r>
              <a:rPr lang="en-US" sz="2000" dirty="0">
                <a:solidFill>
                  <a:srgbClr val="3333FF"/>
                </a:solidFill>
              </a:rPr>
              <a:t> </a:t>
            </a:r>
            <a:r>
              <a:rPr lang="en-US" sz="2000" dirty="0"/>
              <a:t>is used when an </a:t>
            </a:r>
            <a:r>
              <a:rPr lang="en-US" sz="2000" dirty="0">
                <a:hlinkClick r:id="rId5"/>
              </a:rPr>
              <a:t>Independent Investigator</a:t>
            </a:r>
            <a:r>
              <a:rPr lang="en-US" sz="2000" dirty="0"/>
              <a:t> will be covered by the UNC IRB.</a:t>
            </a:r>
          </a:p>
          <a:p>
            <a:endParaRPr lang="en-US" dirty="0"/>
          </a:p>
        </p:txBody>
      </p:sp>
    </p:spTree>
    <p:extLst>
      <p:ext uri="{BB962C8B-B14F-4D97-AF65-F5344CB8AC3E}">
        <p14:creationId xmlns:p14="http://schemas.microsoft.com/office/powerpoint/2010/main" val="142281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Investigators</a:t>
            </a:r>
          </a:p>
        </p:txBody>
      </p:sp>
      <p:sp>
        <p:nvSpPr>
          <p:cNvPr id="3" name="Content Placeholder 2"/>
          <p:cNvSpPr>
            <a:spLocks noGrp="1"/>
          </p:cNvSpPr>
          <p:nvPr>
            <p:ph idx="1"/>
          </p:nvPr>
        </p:nvSpPr>
        <p:spPr/>
        <p:txBody>
          <a:bodyPr/>
          <a:lstStyle/>
          <a:p>
            <a:endParaRPr lang="en-US" sz="2000" dirty="0"/>
          </a:p>
          <a:p>
            <a:r>
              <a:rPr lang="en-US" sz="2000" dirty="0"/>
              <a:t>When a collaborator outside of UNC-CH is not acting as an employee of another group or organization with respect to their involvement in the research, they may be considered an Independent Investigator. Typically independent investigators are volunteers, recent graduates or former staff who are no longer affiliated with UNC, or independent consultants contracted to work on the research. In order to be considered an independent investigator, this person is required to complete an ‘Independent Investigator Confirmation Form’</a:t>
            </a:r>
          </a:p>
        </p:txBody>
      </p:sp>
    </p:spTree>
    <p:extLst>
      <p:ext uri="{BB962C8B-B14F-4D97-AF65-F5344CB8AC3E}">
        <p14:creationId xmlns:p14="http://schemas.microsoft.com/office/powerpoint/2010/main" val="427061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Multi-Site Study Information</a:t>
            </a:r>
          </a:p>
        </p:txBody>
      </p:sp>
      <p:sp>
        <p:nvSpPr>
          <p:cNvPr id="3" name="Content Placeholder 2"/>
          <p:cNvSpPr>
            <a:spLocks noGrp="1"/>
          </p:cNvSpPr>
          <p:nvPr>
            <p:ph idx="1"/>
          </p:nvPr>
        </p:nvSpPr>
        <p:spPr>
          <a:xfrm>
            <a:off x="685800" y="1524000"/>
            <a:ext cx="8229600" cy="4876800"/>
          </a:xfrm>
        </p:spPr>
        <p:txBody>
          <a:bodyPr/>
          <a:lstStyle/>
          <a:p>
            <a:pPr marL="0" indent="0">
              <a:buNone/>
            </a:pPr>
            <a:r>
              <a:rPr lang="en-US" sz="2000" dirty="0"/>
              <a:t>An </a:t>
            </a:r>
            <a:r>
              <a:rPr lang="en-US" sz="2000" i="1" dirty="0"/>
              <a:t>Independent Investigator Confirmation Form </a:t>
            </a:r>
            <a:r>
              <a:rPr lang="en-US" sz="2000" dirty="0"/>
              <a:t>is required for all individuals </a:t>
            </a:r>
            <a:r>
              <a:rPr lang="en-US" sz="2000" b="1" dirty="0"/>
              <a:t>lacking a primary appointment at another institution</a:t>
            </a:r>
            <a:r>
              <a:rPr lang="en-US" sz="2000" dirty="0"/>
              <a:t>, when UNC IRB will be providing oversight.</a:t>
            </a:r>
          </a:p>
          <a:p>
            <a:pPr marL="0" indent="0">
              <a:buNone/>
            </a:pPr>
            <a:endParaRPr lang="en-US" sz="2000" dirty="0"/>
          </a:p>
          <a:p>
            <a:pPr marL="0" indent="0">
              <a:buNone/>
            </a:pPr>
            <a:r>
              <a:rPr lang="en-US" dirty="0"/>
              <a:t>The form includes the following statement:</a:t>
            </a:r>
          </a:p>
          <a:p>
            <a:pPr marL="0" indent="0">
              <a:buNone/>
            </a:pPr>
            <a:r>
              <a:rPr lang="en-US" sz="2000" dirty="0"/>
              <a:t>I confirm that my collaboration on the above referenced research project is independent of any other organization or institution as I am: (a) not otherwise an employee or agent of an assured (i.e., FWA holding) institution*, and </a:t>
            </a:r>
          </a:p>
          <a:p>
            <a:pPr marL="0" indent="0">
              <a:buNone/>
            </a:pPr>
            <a:r>
              <a:rPr lang="en-US" sz="2000" dirty="0"/>
              <a:t>(b) not acting as an employee of any organization or institution with respect to my involvement in the research being conducted by UNC, and </a:t>
            </a:r>
          </a:p>
          <a:p>
            <a:pPr marL="0" indent="0">
              <a:buNone/>
            </a:pPr>
            <a:r>
              <a:rPr lang="en-US" sz="2000" dirty="0"/>
              <a:t>(c) not using the collaboration for scholarly advancement (e.g., promotion, tenure) at an organization or institution.   </a:t>
            </a:r>
            <a:endParaRPr lang="en-US" dirty="0"/>
          </a:p>
        </p:txBody>
      </p:sp>
    </p:spTree>
    <p:extLst>
      <p:ext uri="{BB962C8B-B14F-4D97-AF65-F5344CB8AC3E}">
        <p14:creationId xmlns:p14="http://schemas.microsoft.com/office/powerpoint/2010/main" val="19165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335"/>
            <a:ext cx="8229600" cy="990600"/>
          </a:xfrm>
        </p:spPr>
        <p:txBody>
          <a:bodyPr/>
          <a:lstStyle/>
          <a:p>
            <a:r>
              <a:rPr lang="en-US" dirty="0"/>
              <a:t>Multi-Site Study Information cont.</a:t>
            </a:r>
          </a:p>
        </p:txBody>
      </p:sp>
      <p:sp>
        <p:nvSpPr>
          <p:cNvPr id="3" name="Content Placeholder 2"/>
          <p:cNvSpPr>
            <a:spLocks noGrp="1"/>
          </p:cNvSpPr>
          <p:nvPr>
            <p:ph idx="1"/>
          </p:nvPr>
        </p:nvSpPr>
        <p:spPr>
          <a:xfrm>
            <a:off x="398145" y="1392935"/>
            <a:ext cx="8229600" cy="4876800"/>
          </a:xfrm>
        </p:spPr>
        <p:txBody>
          <a:bodyPr/>
          <a:lstStyle/>
          <a:p>
            <a:pPr marL="0" indent="0">
              <a:buNone/>
            </a:pPr>
            <a:r>
              <a:rPr lang="en-US" sz="2000" dirty="0"/>
              <a:t>This table is from the reliance guidance document and indicates who is covered by UNC IRB, and allowed to serve as Principal Investigator</a:t>
            </a:r>
          </a:p>
          <a:p>
            <a:endParaRPr lang="en-US" dirty="0"/>
          </a:p>
        </p:txBody>
      </p:sp>
      <p:graphicFrame>
        <p:nvGraphicFramePr>
          <p:cNvPr id="4" name="Table 3"/>
          <p:cNvGraphicFramePr>
            <a:graphicFrameLocks noGrp="1"/>
          </p:cNvGraphicFramePr>
          <p:nvPr/>
        </p:nvGraphicFramePr>
        <p:xfrm>
          <a:off x="990600" y="2287398"/>
          <a:ext cx="6851650" cy="4472685"/>
        </p:xfrm>
        <a:graphic>
          <a:graphicData uri="http://schemas.openxmlformats.org/drawingml/2006/table">
            <a:tbl>
              <a:tblPr firstRow="1" firstCol="1" bandRow="1">
                <a:tableStyleId>{5C22544A-7EE6-4342-B048-85BDC9FD1C3A}</a:tableStyleId>
              </a:tblPr>
              <a:tblGrid>
                <a:gridCol w="3368675">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2225675">
                  <a:extLst>
                    <a:ext uri="{9D8B030D-6E8A-4147-A177-3AD203B41FA5}">
                      <a16:colId xmlns:a16="http://schemas.microsoft.com/office/drawing/2014/main" val="20002"/>
                    </a:ext>
                  </a:extLst>
                </a:gridCol>
              </a:tblGrid>
              <a:tr h="433705">
                <a:tc>
                  <a:txBody>
                    <a:bodyPr/>
                    <a:lstStyle/>
                    <a:p>
                      <a:pPr marL="0" marR="0" algn="ctr">
                        <a:lnSpc>
                          <a:spcPct val="115000"/>
                        </a:lnSpc>
                        <a:spcBef>
                          <a:spcPts val="0"/>
                        </a:spcBef>
                        <a:spcAft>
                          <a:spcPts val="0"/>
                        </a:spcAft>
                      </a:pPr>
                      <a:r>
                        <a:rPr lang="en-US" sz="900" dirty="0">
                          <a:effectLst/>
                        </a:rPr>
                        <a:t> </a:t>
                      </a:r>
                      <a:endParaRPr lang="en-US" sz="1100" dirty="0">
                        <a:effectLst/>
                      </a:endParaRPr>
                    </a:p>
                    <a:p>
                      <a:pPr marL="0" marR="0" algn="ctr">
                        <a:lnSpc>
                          <a:spcPct val="115000"/>
                        </a:lnSpc>
                        <a:spcBef>
                          <a:spcPts val="0"/>
                        </a:spcBef>
                        <a:spcAft>
                          <a:spcPts val="0"/>
                        </a:spcAft>
                      </a:pPr>
                      <a:r>
                        <a:rPr lang="en-US" sz="900" dirty="0">
                          <a:effectLst/>
                        </a:rPr>
                        <a:t> </a:t>
                      </a:r>
                      <a:endParaRPr lang="en-US" sz="1100" dirty="0">
                        <a:effectLst/>
                      </a:endParaRPr>
                    </a:p>
                    <a:p>
                      <a:pPr marL="0" marR="0" algn="ctr">
                        <a:lnSpc>
                          <a:spcPct val="115000"/>
                        </a:lnSpc>
                        <a:spcBef>
                          <a:spcPts val="0"/>
                        </a:spcBef>
                        <a:spcAft>
                          <a:spcPts val="0"/>
                        </a:spcAft>
                      </a:pPr>
                      <a:r>
                        <a:rPr lang="en-US" sz="900" dirty="0">
                          <a:effectLst/>
                        </a:rPr>
                        <a:t>UNC Affiliation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Covered by UNC IRB?</a:t>
                      </a:r>
                      <a:endParaRPr lang="en-US" sz="1100">
                        <a:effectLst/>
                      </a:endParaRPr>
                    </a:p>
                    <a:p>
                      <a:pPr marL="0" marR="0">
                        <a:lnSpc>
                          <a:spcPct val="115000"/>
                        </a:lnSpc>
                        <a:spcBef>
                          <a:spcPts val="0"/>
                        </a:spcBef>
                        <a:spcAft>
                          <a:spcPts val="0"/>
                        </a:spcAft>
                      </a:pPr>
                      <a:r>
                        <a:rPr lang="en-US" sz="900">
                          <a:effectLst/>
                        </a:rPr>
                        <a:t>If ‘No’, a reliance agreement is required.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 </a:t>
                      </a:r>
                      <a:endParaRPr lang="en-US" sz="1100">
                        <a:effectLst/>
                      </a:endParaRPr>
                    </a:p>
                    <a:p>
                      <a:pPr marL="0" marR="0">
                        <a:lnSpc>
                          <a:spcPct val="115000"/>
                        </a:lnSpc>
                        <a:spcBef>
                          <a:spcPts val="0"/>
                        </a:spcBef>
                        <a:spcAft>
                          <a:spcPts val="0"/>
                        </a:spcAft>
                      </a:pPr>
                      <a:r>
                        <a:rPr lang="en-US" sz="900">
                          <a:effectLst/>
                        </a:rPr>
                        <a:t> </a:t>
                      </a:r>
                      <a:endParaRPr lang="en-US" sz="1100">
                        <a:effectLst/>
                      </a:endParaRPr>
                    </a:p>
                    <a:p>
                      <a:pPr marL="0" marR="0" algn="ctr">
                        <a:lnSpc>
                          <a:spcPct val="115000"/>
                        </a:lnSpc>
                        <a:spcBef>
                          <a:spcPts val="0"/>
                        </a:spcBef>
                        <a:spcAft>
                          <a:spcPts val="0"/>
                        </a:spcAft>
                      </a:pPr>
                      <a:r>
                        <a:rPr lang="en-US" sz="900">
                          <a:effectLst/>
                        </a:rPr>
                        <a:t>Allowed to serve as PI?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2270">
                <a:tc>
                  <a:txBody>
                    <a:bodyPr/>
                    <a:lstStyle/>
                    <a:p>
                      <a:pPr marL="0" marR="0">
                        <a:lnSpc>
                          <a:spcPct val="115000"/>
                        </a:lnSpc>
                        <a:spcBef>
                          <a:spcPts val="0"/>
                        </a:spcBef>
                        <a:spcAft>
                          <a:spcPts val="0"/>
                        </a:spcAft>
                      </a:pPr>
                      <a:r>
                        <a:rPr lang="en-US" sz="900">
                          <a:effectLst/>
                        </a:rPr>
                        <a:t>Adjunct Faculty who hold primary appointments at other institutions or organizations. Please note that some UNC faculty also hold adjunct appointments in another UNC department in addition to their primary appointment.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05740">
                <a:tc>
                  <a:txBody>
                    <a:bodyPr/>
                    <a:lstStyle/>
                    <a:p>
                      <a:pPr marL="0" marR="0">
                        <a:lnSpc>
                          <a:spcPct val="115000"/>
                        </a:lnSpc>
                        <a:spcBef>
                          <a:spcPts val="0"/>
                        </a:spcBef>
                        <a:spcAft>
                          <a:spcPts val="0"/>
                        </a:spcAft>
                      </a:pPr>
                      <a:r>
                        <a:rPr lang="en-US" sz="900">
                          <a:effectLst/>
                        </a:rPr>
                        <a:t>Visiting Scholars (hold primary appointments at other academic or research institutions)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05740">
                <a:tc>
                  <a:txBody>
                    <a:bodyPr/>
                    <a:lstStyle/>
                    <a:p>
                      <a:pPr marL="0" marR="0">
                        <a:lnSpc>
                          <a:spcPct val="115000"/>
                        </a:lnSpc>
                        <a:spcBef>
                          <a:spcPts val="0"/>
                        </a:spcBef>
                        <a:spcAft>
                          <a:spcPts val="0"/>
                        </a:spcAft>
                      </a:pPr>
                      <a:r>
                        <a:rPr lang="en-US" sz="900">
                          <a:effectLst/>
                        </a:rPr>
                        <a:t>Emeritus Faculty (Retirees)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15000"/>
                        </a:lnSpc>
                        <a:spcBef>
                          <a:spcPts val="0"/>
                        </a:spcBef>
                        <a:spcAft>
                          <a:spcPts val="0"/>
                        </a:spcAft>
                      </a:pPr>
                      <a:r>
                        <a:rPr lang="en-US" sz="900">
                          <a:effectLst/>
                        </a:rPr>
                        <a:t>No, but may continue to serve as PI on studies that are in data analysis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3300">
                <a:tc>
                  <a:txBody>
                    <a:bodyPr/>
                    <a:lstStyle/>
                    <a:p>
                      <a:pPr marL="0" marR="0">
                        <a:lnSpc>
                          <a:spcPct val="115000"/>
                        </a:lnSpc>
                        <a:spcBef>
                          <a:spcPts val="0"/>
                        </a:spcBef>
                        <a:spcAft>
                          <a:spcPts val="0"/>
                        </a:spcAft>
                      </a:pPr>
                      <a:r>
                        <a:rPr lang="en-US" sz="900">
                          <a:effectLst/>
                        </a:rPr>
                        <a:t>Faculty, other (Professor, Associate Professor, Assistant Professor, Instructor, Lecturer, Teaching Professor, Clinical Professor, Research Professor)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36525">
                <a:tc>
                  <a:txBody>
                    <a:bodyPr/>
                    <a:lstStyle/>
                    <a:p>
                      <a:pPr marL="0" marR="0">
                        <a:lnSpc>
                          <a:spcPct val="115000"/>
                        </a:lnSpc>
                        <a:spcBef>
                          <a:spcPts val="0"/>
                        </a:spcBef>
                        <a:spcAft>
                          <a:spcPts val="0"/>
                        </a:spcAft>
                      </a:pPr>
                      <a:r>
                        <a:rPr lang="en-US" sz="900">
                          <a:effectLst/>
                        </a:rPr>
                        <a:t>Retirees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15000"/>
                        </a:lnSpc>
                        <a:spcBef>
                          <a:spcPts val="0"/>
                        </a:spcBef>
                        <a:spcAft>
                          <a:spcPts val="0"/>
                        </a:spcAft>
                      </a:pPr>
                      <a:r>
                        <a:rPr lang="en-US" sz="900">
                          <a:effectLst/>
                        </a:rPr>
                        <a:t>No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90805">
                <a:tc>
                  <a:txBody>
                    <a:bodyPr/>
                    <a:lstStyle/>
                    <a:p>
                      <a:pPr marL="0" marR="0">
                        <a:lnSpc>
                          <a:spcPct val="115000"/>
                        </a:lnSpc>
                        <a:spcBef>
                          <a:spcPts val="0"/>
                        </a:spcBef>
                        <a:spcAft>
                          <a:spcPts val="0"/>
                        </a:spcAft>
                      </a:pPr>
                      <a:r>
                        <a:rPr lang="en-US" sz="900">
                          <a:effectLst/>
                        </a:rPr>
                        <a:t>EHRA Non Faculty, including Post-Doctoral 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a:effectLst/>
                        </a:rPr>
                        <a:t>Yes, but Post-Doctoral Fellows are required to have a faculty advisor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07950">
                <a:tc>
                  <a:txBody>
                    <a:bodyPr/>
                    <a:lstStyle/>
                    <a:p>
                      <a:pPr marL="0" marR="0">
                        <a:lnSpc>
                          <a:spcPct val="115000"/>
                        </a:lnSpc>
                        <a:spcBef>
                          <a:spcPts val="0"/>
                        </a:spcBef>
                        <a:spcAft>
                          <a:spcPts val="0"/>
                        </a:spcAft>
                      </a:pPr>
                      <a:r>
                        <a:rPr lang="en-US" sz="900">
                          <a:effectLst/>
                        </a:rPr>
                        <a:t>SHRA Employees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25095">
                <a:tc>
                  <a:txBody>
                    <a:bodyPr/>
                    <a:lstStyle/>
                    <a:p>
                      <a:pPr marL="0" marR="0">
                        <a:lnSpc>
                          <a:spcPct val="115000"/>
                        </a:lnSpc>
                        <a:spcBef>
                          <a:spcPts val="0"/>
                        </a:spcBef>
                        <a:spcAft>
                          <a:spcPts val="0"/>
                        </a:spcAft>
                      </a:pPr>
                      <a:r>
                        <a:rPr lang="en-US" sz="900">
                          <a:effectLst/>
                        </a:rPr>
                        <a:t>SHRA Temporary Employees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a:effectLst/>
                        </a:rPr>
                        <a:t>No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25095">
                <a:tc>
                  <a:txBody>
                    <a:bodyPr/>
                    <a:lstStyle/>
                    <a:p>
                      <a:pPr marL="0" marR="0">
                        <a:lnSpc>
                          <a:spcPct val="115000"/>
                        </a:lnSpc>
                        <a:spcBef>
                          <a:spcPts val="0"/>
                        </a:spcBef>
                        <a:spcAft>
                          <a:spcPts val="0"/>
                        </a:spcAft>
                      </a:pPr>
                      <a:r>
                        <a:rPr lang="en-US" sz="900">
                          <a:effectLst/>
                        </a:rPr>
                        <a:t>Vendors/contractors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147955">
                <a:tc>
                  <a:txBody>
                    <a:bodyPr/>
                    <a:lstStyle/>
                    <a:p>
                      <a:pPr marL="0" marR="0">
                        <a:lnSpc>
                          <a:spcPct val="115000"/>
                        </a:lnSpc>
                        <a:spcBef>
                          <a:spcPts val="0"/>
                        </a:spcBef>
                        <a:spcAft>
                          <a:spcPts val="0"/>
                        </a:spcAft>
                      </a:pPr>
                      <a:r>
                        <a:rPr lang="en-US" sz="900">
                          <a:effectLst/>
                        </a:rPr>
                        <a:t>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96520">
                <a:tc>
                  <a:txBody>
                    <a:bodyPr/>
                    <a:lstStyle/>
                    <a:p>
                      <a:pPr marL="0" marR="0">
                        <a:lnSpc>
                          <a:spcPct val="115000"/>
                        </a:lnSpc>
                        <a:spcBef>
                          <a:spcPts val="0"/>
                        </a:spcBef>
                        <a:spcAft>
                          <a:spcPts val="0"/>
                        </a:spcAft>
                      </a:pPr>
                      <a:r>
                        <a:rPr lang="en-US" sz="900">
                          <a:effectLst/>
                        </a:rPr>
                        <a:t>Interns (who are not UNC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15000"/>
                        </a:lnSpc>
                        <a:spcBef>
                          <a:spcPts val="0"/>
                        </a:spcBef>
                        <a:spcAft>
                          <a:spcPts val="0"/>
                        </a:spcAft>
                      </a:pPr>
                      <a:r>
                        <a:rPr lang="en-US" sz="9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119380">
                <a:tc>
                  <a:txBody>
                    <a:bodyPr/>
                    <a:lstStyle/>
                    <a:p>
                      <a:pPr marL="0" marR="0">
                        <a:lnSpc>
                          <a:spcPct val="115000"/>
                        </a:lnSpc>
                        <a:spcBef>
                          <a:spcPts val="0"/>
                        </a:spcBef>
                        <a:spcAft>
                          <a:spcPts val="0"/>
                        </a:spcAft>
                      </a:pPr>
                      <a:r>
                        <a:rPr lang="en-US" sz="900">
                          <a:effectLst/>
                        </a:rPr>
                        <a:t>UNC Students (Graduate and Undergraduate Students, Interns)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a:effectLst/>
                        </a:rPr>
                        <a:t>Yes, faculty advisor must be identified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119380">
                <a:tc>
                  <a:txBody>
                    <a:bodyPr/>
                    <a:lstStyle/>
                    <a:p>
                      <a:pPr marL="0" marR="0">
                        <a:lnSpc>
                          <a:spcPct val="115000"/>
                        </a:lnSpc>
                        <a:spcBef>
                          <a:spcPts val="0"/>
                        </a:spcBef>
                        <a:spcAft>
                          <a:spcPts val="0"/>
                        </a:spcAft>
                      </a:pPr>
                      <a:r>
                        <a:rPr lang="en-US" sz="900">
                          <a:effectLst/>
                        </a:rPr>
                        <a:t>Fogarty Global Health Fellows (UNC Institute for Global Health &amp; Infectious Diseases)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Yes, faculty advisor must be identified. A faculty advisor is not required on a reliance application.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20862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UNC-Research-1">
  <a:themeElements>
    <a:clrScheme name="Custom 2">
      <a:dk1>
        <a:srgbClr val="0B60A1"/>
      </a:dk1>
      <a:lt1>
        <a:srgbClr val="FEFCFF"/>
      </a:lt1>
      <a:dk2>
        <a:srgbClr val="747F81"/>
      </a:dk2>
      <a:lt2>
        <a:srgbClr val="D3CEC0"/>
      </a:lt2>
      <a:accent1>
        <a:srgbClr val="6699CC"/>
      </a:accent1>
      <a:accent2>
        <a:srgbClr val="1395A6"/>
      </a:accent2>
      <a:accent3>
        <a:srgbClr val="128C61"/>
      </a:accent3>
      <a:accent4>
        <a:srgbClr val="AA5B22"/>
      </a:accent4>
      <a:accent5>
        <a:srgbClr val="C7621F"/>
      </a:accent5>
      <a:accent6>
        <a:srgbClr val="F0BA14"/>
      </a:accent6>
      <a:hlink>
        <a:srgbClr val="6699CC"/>
      </a:hlink>
      <a:folHlink>
        <a:srgbClr val="0B60A1"/>
      </a:folHlink>
    </a:clrScheme>
    <a:fontScheme name="UNC-Research">
      <a:majorFont>
        <a:latin typeface="Tahom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18915</TotalTime>
  <Words>2259</Words>
  <Application>Microsoft Office PowerPoint</Application>
  <PresentationFormat>On-screen Show (4:3)</PresentationFormat>
  <Paragraphs>262</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CommonBullets</vt:lpstr>
      <vt:lpstr>Tahoma</vt:lpstr>
      <vt:lpstr>Times New Roman</vt:lpstr>
      <vt:lpstr>Wingdings</vt:lpstr>
      <vt:lpstr>Clarity</vt:lpstr>
      <vt:lpstr>UNC-Research-1</vt:lpstr>
      <vt:lpstr>IRB Reliance Agreements</vt:lpstr>
      <vt:lpstr>IRB Reliance Agreements</vt:lpstr>
      <vt:lpstr>OHRP Federalwide Assurance (FWA)</vt:lpstr>
      <vt:lpstr>Requirements in UNC’s FWA (#4801)</vt:lpstr>
      <vt:lpstr>4 Types of Agreements</vt:lpstr>
      <vt:lpstr>UNCs most common agreements when providing regulatory oversight</vt:lpstr>
      <vt:lpstr>Independent Investigators</vt:lpstr>
      <vt:lpstr>Multi-Site Study Information</vt:lpstr>
      <vt:lpstr>Multi-Site Study Information cont.</vt:lpstr>
      <vt:lpstr>Process for Requesting a Reliance Agreement</vt:lpstr>
      <vt:lpstr>UNC is the IRB of Record for Others</vt:lpstr>
      <vt:lpstr>UNC is relying on another IRB</vt:lpstr>
      <vt:lpstr>UNC is relying on another IRB</vt:lpstr>
      <vt:lpstr>Multi-Site Study Information cont.</vt:lpstr>
      <vt:lpstr>Relying on Commercial IRBs </vt:lpstr>
      <vt:lpstr>Commercial IRB Submission Req. </vt:lpstr>
      <vt:lpstr>Broad Agreements</vt:lpstr>
      <vt:lpstr>NIH Single IRB Review Mandate</vt:lpstr>
      <vt:lpstr>NIH Single IRB Review Mandate</vt:lpstr>
      <vt:lpstr>NIH Single IRB Review Mandate</vt:lpstr>
      <vt:lpstr>What is considered Local Context?</vt:lpstr>
      <vt:lpstr>IRB Contacts for Reliance Agreements: http://research.unc.edu/human-research-ethics/reliance/ OHRE main line 919-966-3113  </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Ayers, Shaina</dc:creator>
  <cp:lastModifiedBy>Roberts, John Thomas</cp:lastModifiedBy>
  <cp:revision>924</cp:revision>
  <cp:lastPrinted>2017-09-19T14:27:19Z</cp:lastPrinted>
  <dcterms:created xsi:type="dcterms:W3CDTF">2010-07-26T13:36:26Z</dcterms:created>
  <dcterms:modified xsi:type="dcterms:W3CDTF">2020-05-29T15:19:21Z</dcterms:modified>
</cp:coreProperties>
</file>